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11091827" r:id="rId2"/>
    <p:sldId id="11091824" r:id="rId3"/>
    <p:sldId id="11091825" r:id="rId4"/>
    <p:sldId id="406" r:id="rId5"/>
    <p:sldId id="270" r:id="rId6"/>
    <p:sldId id="11091838" r:id="rId7"/>
    <p:sldId id="11091839" r:id="rId8"/>
    <p:sldId id="11091830" r:id="rId9"/>
    <p:sldId id="11091834" r:id="rId10"/>
    <p:sldId id="11091846" r:id="rId11"/>
    <p:sldId id="11091847" r:id="rId12"/>
    <p:sldId id="11091848" r:id="rId13"/>
    <p:sldId id="11091849" r:id="rId14"/>
    <p:sldId id="11091831" r:id="rId15"/>
    <p:sldId id="11091836" r:id="rId16"/>
    <p:sldId id="11091841" r:id="rId17"/>
    <p:sldId id="11091843" r:id="rId18"/>
    <p:sldId id="11091844" r:id="rId19"/>
    <p:sldId id="11091845" r:id="rId20"/>
    <p:sldId id="1109185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88" y="336"/>
      </p:cViewPr>
      <p:guideLst/>
    </p:cSldViewPr>
  </p:slideViewPr>
  <p:notesTextViewPr>
    <p:cViewPr>
      <p:scale>
        <a:sx n="1" d="1"/>
        <a:sy n="1" d="1"/>
      </p:scale>
      <p:origin x="0" y="0"/>
    </p:cViewPr>
  </p:notesTextViewPr>
  <p:sorterViewPr>
    <p:cViewPr>
      <p:scale>
        <a:sx n="43" d="100"/>
        <a:sy n="4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36817;&#29289;&#23454;&#39564;\&#28608;&#20809;&#24178;&#28041;&#27979;&#25391;&#23376;&#36895;&#24230;\&#23454;&#39564;&#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36817;&#29289;&#23454;&#39564;\&#28608;&#20809;&#24178;&#28041;&#27979;&#25391;&#23376;&#36895;&#24230;\&#23454;&#39564;&#25968;&#2545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a:t>
            </a:r>
            <a:r>
              <a:rPr lang="en-US" altLang="zh-CN"/>
              <a:t>t-N</a:t>
            </a:r>
            <a:r>
              <a:rPr lang="zh-CN" altLang="en-US"/>
              <a:t>曲线</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rendlineLbl>
          </c:trendline>
          <c:xVal>
            <c:numRef>
              <c:f>Sheet1!$B$18:$K$18</c:f>
              <c:numCache>
                <c:formatCode>General</c:formatCode>
                <c:ptCount val="10"/>
                <c:pt idx="0">
                  <c:v>13</c:v>
                </c:pt>
                <c:pt idx="1">
                  <c:v>16</c:v>
                </c:pt>
                <c:pt idx="2">
                  <c:v>18</c:v>
                </c:pt>
                <c:pt idx="3">
                  <c:v>21</c:v>
                </c:pt>
                <c:pt idx="4">
                  <c:v>23</c:v>
                </c:pt>
                <c:pt idx="5">
                  <c:v>25</c:v>
                </c:pt>
                <c:pt idx="6">
                  <c:v>27</c:v>
                </c:pt>
                <c:pt idx="7">
                  <c:v>29</c:v>
                </c:pt>
                <c:pt idx="8">
                  <c:v>31</c:v>
                </c:pt>
                <c:pt idx="9">
                  <c:v>33</c:v>
                </c:pt>
              </c:numCache>
            </c:numRef>
          </c:xVal>
          <c:yVal>
            <c:numRef>
              <c:f>Sheet1!$B$19:$K$19</c:f>
              <c:numCache>
                <c:formatCode>General</c:formatCode>
                <c:ptCount val="10"/>
                <c:pt idx="0">
                  <c:v>120</c:v>
                </c:pt>
                <c:pt idx="1">
                  <c:v>140</c:v>
                </c:pt>
                <c:pt idx="2">
                  <c:v>160</c:v>
                </c:pt>
                <c:pt idx="3">
                  <c:v>180</c:v>
                </c:pt>
                <c:pt idx="4">
                  <c:v>200</c:v>
                </c:pt>
                <c:pt idx="5">
                  <c:v>220</c:v>
                </c:pt>
                <c:pt idx="6">
                  <c:v>240</c:v>
                </c:pt>
                <c:pt idx="7">
                  <c:v>260</c:v>
                </c:pt>
                <c:pt idx="8">
                  <c:v>280</c:v>
                </c:pt>
                <c:pt idx="9">
                  <c:v>300</c:v>
                </c:pt>
              </c:numCache>
            </c:numRef>
          </c:yVal>
          <c:smooth val="1"/>
          <c:extLst>
            <c:ext xmlns:c16="http://schemas.microsoft.com/office/drawing/2014/chart" uri="{C3380CC4-5D6E-409C-BE32-E72D297353CC}">
              <c16:uniqueId val="{00000002-113C-449F-A828-D5D3A865461C}"/>
            </c:ext>
          </c:extLst>
        </c:ser>
        <c:dLbls>
          <c:showLegendKey val="0"/>
          <c:showVal val="0"/>
          <c:showCatName val="0"/>
          <c:showSerName val="0"/>
          <c:showPercent val="0"/>
          <c:showBubbleSize val="0"/>
        </c:dLbls>
        <c:axId val="2038921728"/>
        <c:axId val="2038922976"/>
      </c:scatterChart>
      <c:valAx>
        <c:axId val="2038921728"/>
        <c:scaling>
          <c:orientation val="minMax"/>
          <c:min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条纹数</a:t>
                </a:r>
                <a:r>
                  <a:rPr lang="en-US" altLang="zh-CN"/>
                  <a:t>N</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8922976"/>
        <c:crosses val="autoZero"/>
        <c:crossBetween val="midCat"/>
      </c:valAx>
      <c:valAx>
        <c:axId val="2038922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a:t>
                </a:r>
                <a:r>
                  <a:rPr lang="en-US" altLang="zh-CN"/>
                  <a:t>t</a:t>
                </a:r>
                <a:r>
                  <a:rPr lang="zh-CN" altLang="en-US"/>
                  <a:t>（</a:t>
                </a:r>
                <a:r>
                  <a:rPr lang="en-US" altLang="zh-CN"/>
                  <a:t>μs</a:t>
                </a:r>
                <a:r>
                  <a:rPr lang="zh-CN"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8921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v-t</a:t>
            </a:r>
            <a:r>
              <a:rPr lang="zh-CN" altLang="en-US"/>
              <a:t>曲线</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Sheet1!$B$35:$AA$35</c:f>
              <c:numCache>
                <c:formatCode>General</c:formatCode>
                <c:ptCount val="26"/>
                <c:pt idx="0">
                  <c:v>22.28</c:v>
                </c:pt>
                <c:pt idx="1">
                  <c:v>24.32</c:v>
                </c:pt>
                <c:pt idx="2">
                  <c:v>26.05</c:v>
                </c:pt>
                <c:pt idx="3">
                  <c:v>27.6</c:v>
                </c:pt>
                <c:pt idx="4">
                  <c:v>29.2</c:v>
                </c:pt>
                <c:pt idx="5">
                  <c:v>30.8</c:v>
                </c:pt>
                <c:pt idx="6">
                  <c:v>31.6</c:v>
                </c:pt>
                <c:pt idx="7">
                  <c:v>33.6</c:v>
                </c:pt>
                <c:pt idx="8">
                  <c:v>35.25</c:v>
                </c:pt>
                <c:pt idx="9">
                  <c:v>36.9</c:v>
                </c:pt>
                <c:pt idx="10">
                  <c:v>38.5</c:v>
                </c:pt>
                <c:pt idx="11">
                  <c:v>40.299999999999997</c:v>
                </c:pt>
                <c:pt idx="12">
                  <c:v>41.7</c:v>
                </c:pt>
                <c:pt idx="13">
                  <c:v>43.21</c:v>
                </c:pt>
                <c:pt idx="14">
                  <c:v>44.8</c:v>
                </c:pt>
                <c:pt idx="15">
                  <c:v>46.34</c:v>
                </c:pt>
                <c:pt idx="16">
                  <c:v>47.89</c:v>
                </c:pt>
                <c:pt idx="17">
                  <c:v>49.58</c:v>
                </c:pt>
                <c:pt idx="18">
                  <c:v>51.3</c:v>
                </c:pt>
                <c:pt idx="19">
                  <c:v>52.9</c:v>
                </c:pt>
                <c:pt idx="20">
                  <c:v>54.28</c:v>
                </c:pt>
                <c:pt idx="21">
                  <c:v>55.75</c:v>
                </c:pt>
                <c:pt idx="22">
                  <c:v>57.4</c:v>
                </c:pt>
                <c:pt idx="23">
                  <c:v>59</c:v>
                </c:pt>
                <c:pt idx="24">
                  <c:v>60.55</c:v>
                </c:pt>
                <c:pt idx="25">
                  <c:v>62.11</c:v>
                </c:pt>
              </c:numCache>
            </c:numRef>
          </c:xVal>
          <c:yVal>
            <c:numRef>
              <c:f>Sheet1!$B$36:$AA$36</c:f>
              <c:numCache>
                <c:formatCode>General</c:formatCode>
                <c:ptCount val="26"/>
                <c:pt idx="0">
                  <c:v>7.8316831683168306E-4</c:v>
                </c:pt>
                <c:pt idx="1">
                  <c:v>3.9158415841584159E-3</c:v>
                </c:pt>
                <c:pt idx="2">
                  <c:v>7.0485148514851468E-3</c:v>
                </c:pt>
                <c:pt idx="3">
                  <c:v>1.0181188118811879E-2</c:v>
                </c:pt>
                <c:pt idx="4">
                  <c:v>1.3313861386138612E-2</c:v>
                </c:pt>
                <c:pt idx="5">
                  <c:v>1.7229702970297026E-2</c:v>
                </c:pt>
                <c:pt idx="6">
                  <c:v>1.8796039603960393E-2</c:v>
                </c:pt>
                <c:pt idx="7">
                  <c:v>2.2711881188118808E-2</c:v>
                </c:pt>
                <c:pt idx="8">
                  <c:v>2.5061386138613858E-2</c:v>
                </c:pt>
                <c:pt idx="9">
                  <c:v>2.6627722772277224E-2</c:v>
                </c:pt>
                <c:pt idx="10">
                  <c:v>2.9760396039603957E-2</c:v>
                </c:pt>
                <c:pt idx="11">
                  <c:v>3.3676237623762373E-2</c:v>
                </c:pt>
                <c:pt idx="12">
                  <c:v>3.6025742574257419E-2</c:v>
                </c:pt>
                <c:pt idx="13">
                  <c:v>3.6808910891089106E-2</c:v>
                </c:pt>
                <c:pt idx="14">
                  <c:v>3.6025742574257419E-2</c:v>
                </c:pt>
                <c:pt idx="15">
                  <c:v>3.4459405940594053E-2</c:v>
                </c:pt>
                <c:pt idx="16">
                  <c:v>3.2109900990099007E-2</c:v>
                </c:pt>
                <c:pt idx="17">
                  <c:v>2.897722772277227E-2</c:v>
                </c:pt>
                <c:pt idx="18">
                  <c:v>2.5844554455445541E-2</c:v>
                </c:pt>
                <c:pt idx="19">
                  <c:v>2.2711881188118808E-2</c:v>
                </c:pt>
                <c:pt idx="20">
                  <c:v>1.9579207920792076E-2</c:v>
                </c:pt>
                <c:pt idx="21">
                  <c:v>1.5663366336633663E-2</c:v>
                </c:pt>
                <c:pt idx="22">
                  <c:v>1.2530693069306929E-2</c:v>
                </c:pt>
                <c:pt idx="23">
                  <c:v>1.0181188118811879E-2</c:v>
                </c:pt>
                <c:pt idx="24">
                  <c:v>3.9158415841584159E-3</c:v>
                </c:pt>
                <c:pt idx="25">
                  <c:v>1.5663366336633661E-3</c:v>
                </c:pt>
              </c:numCache>
            </c:numRef>
          </c:yVal>
          <c:smooth val="1"/>
          <c:extLst>
            <c:ext xmlns:c16="http://schemas.microsoft.com/office/drawing/2014/chart" uri="{C3380CC4-5D6E-409C-BE32-E72D297353CC}">
              <c16:uniqueId val="{00000000-737B-4813-9F8C-C5690AB15EA6}"/>
            </c:ext>
          </c:extLst>
        </c:ser>
        <c:dLbls>
          <c:showLegendKey val="0"/>
          <c:showVal val="0"/>
          <c:showCatName val="0"/>
          <c:showSerName val="0"/>
          <c:showPercent val="0"/>
          <c:showBubbleSize val="0"/>
        </c:dLbls>
        <c:axId val="1861691104"/>
        <c:axId val="1861691520"/>
      </c:scatterChart>
      <c:valAx>
        <c:axId val="1861691104"/>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a:t>
                </a:r>
                <a:r>
                  <a:rPr lang="zh-CN" altLang="en-US"/>
                  <a:t>（</a:t>
                </a:r>
                <a:r>
                  <a:rPr lang="en-US" altLang="zh-CN"/>
                  <a:t>ms</a:t>
                </a:r>
                <a:r>
                  <a:rPr lang="zh-CN" alt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1691520"/>
        <c:crosses val="autoZero"/>
        <c:crossBetween val="midCat"/>
      </c:valAx>
      <c:valAx>
        <c:axId val="1861691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v</a:t>
                </a:r>
                <a:r>
                  <a:rPr lang="zh-CN" altLang="en-US"/>
                  <a:t>（</a:t>
                </a:r>
                <a:r>
                  <a:rPr lang="en-US" altLang="zh-CN"/>
                  <a:t>m/s</a:t>
                </a:r>
                <a:r>
                  <a:rPr lang="zh-CN"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16911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3:39:21.371"/>
    </inkml:context>
    <inkml:brush xml:id="br0">
      <inkml:brushProperty name="width" value="0.05" units="cm"/>
      <inkml:brushProperty name="height" value="0.05" units="cm"/>
      <inkml:brushProperty name="color" value="#E71224"/>
    </inkml:brush>
  </inkml:definitions>
  <inkml:trace contextRef="#ctx0" brushRef="#br0">1 19 24575,'1'0'0,"0"0"0,0-1 0,0 1 0,0 0 0,-1-1 0,1 1 0,0-1 0,0 1 0,0-1 0,0 0 0,0 1 0,-1-1 0,1 0 0,1-1 0,-2 1 0,1 1 0,-1-1 0,0 0 0,1 1 0,-1-1 0,1 1 0,-1-1 0,1 1 0,-1-1 0,1 1 0,-1-1 0,1 1 0,-1-1 0,1 1 0,0 0 0,-1-1 0,1 1 0,0 0 0,-1 0 0,1 0 0,0-1 0,-1 1 0,1 0 0,0 0 0,-1 0 0,1 0 0,0 0 0,-1 0 0,1 0 0,0 0 0,0 1 0,-1-1 0,1 0 0,0 0 0,-1 0 0,1 1 0,0-1 0,-1 0 0,1 1 0,-1-1 0,1 1 0,0 0 0,2 2 0,-1 0 0,0 0 0,-1 0 0,1 0 0,0 0 0,-1 1 0,0-1 0,0 0 0,0 1 0,0-1 0,0 1 0,-1 5 0,2 50 0,-2-42 0,0 11 0,-1-9 0,1-1 0,1 0 0,0 0 0,2 0 0,6 24 0,-2-15 0,-1-1 0,-1 1 0,2 48 0,-7 84 0,-2-69 0,2 700 0,-4-733-1365,0-36-5461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3:39:24.598"/>
    </inkml:context>
    <inkml:brush xml:id="br0">
      <inkml:brushProperty name="width" value="0.05" units="cm"/>
      <inkml:brushProperty name="height" value="0.05" units="cm"/>
      <inkml:brushProperty name="color" value="#E71224"/>
    </inkml:brush>
  </inkml:definitions>
  <inkml:trace contextRef="#ctx0" brushRef="#br0">1 3 24575,'7'1'0,"1"-1"0,0 1 0,0 1 0,0-1 0,-1 1 0,1 1 0,-1-1 0,0 1 0,12 7 0,-8-3 0,1 0 0,-1 1 0,-1 0 0,18 18 0,-23-19 0,0 0 0,-1 0 0,1 0 0,-2 0 0,1 1 0,-1-1 0,0 1 0,0 0 0,1 10 0,13 31 0,-3-9 0,-12-32 0,0 0 0,1 0 0,0-1 0,1 1 0,-1-1 0,6 7 0,-8-13 0,-1 0 0,1 0 0,0-1 0,0 1 0,0 0 0,0-1 0,0 1 0,0 0 0,0-1 0,0 1 0,0-1 0,0 0 0,0 1 0,0-1 0,0 0 0,0 0 0,0 0 0,0 0 0,0 1 0,0-2 0,0 1 0,0 0 0,0 0 0,1 0 0,-1 0 0,0-1 0,0 1 0,0 0 0,0-1 0,0 1 0,0-1 0,0 1 0,0-1 0,-1 0 0,1 1 0,2-2 0,4-4 0,-1 0 0,1 0 0,8-12 0,-7 9 0,22-21 0,-17 18 0,-1 0 0,-1-1 0,0-1 0,11-17 0,63-115-1365,-75 130-5461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3:39:45.935"/>
    </inkml:context>
    <inkml:brush xml:id="br0">
      <inkml:brushProperty name="width" value="0.05" units="cm"/>
      <inkml:brushProperty name="height" value="0.05" units="cm"/>
      <inkml:brushProperty name="color" value="#E71224"/>
    </inkml:brush>
  </inkml:definitions>
  <inkml:trace contextRef="#ctx0" brushRef="#br0">1 0 24575,'0'617'0,"1"-599"0,1 1 0,1-1 0,1 0 0,8 25 0,3 14 0,-9-33 0,-2-3 0,0-1 0,0 1 0,-1 27 0,-5 57 0,4 99 0,7-140 0,-5-39 0,2 40 0,-7 74-1365,1-151-5461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3:39:49.998"/>
    </inkml:context>
    <inkml:brush xml:id="br0">
      <inkml:brushProperty name="width" value="0.05" units="cm"/>
      <inkml:brushProperty name="height" value="0.05" units="cm"/>
      <inkml:brushProperty name="color" value="#E71224"/>
    </inkml:brush>
  </inkml:definitions>
  <inkml:trace contextRef="#ctx0" brushRef="#br0">0 83 24575,'1'10'0,"0"1"0,0-1 0,1 0 0,0 1 0,1-1 0,0 0 0,6 13 0,39 66 0,-31-61 0,13 32 0,-23-44 0,2-1 0,0 1 0,16 19 0,10 16 0,-34-49 0,-1 0 0,1 0 0,1-1 0,-1 1 0,0 0 0,0-1 0,1 1 0,-1-1 0,1 1 0,-1-1 0,1 0 0,-1 0 0,1 0 0,0 1 0,0-2 0,0 1 0,-1 0 0,1 0 0,0 0 0,0-1 0,3 1 0,-2-1 0,-1 0 0,0-1 0,0 1 0,0-1 0,0 0 0,0 1 0,0-1 0,0 0 0,0 0 0,0 0 0,0-1 0,-1 1 0,1 0 0,0-1 0,-1 1 0,1-1 0,-1 1 0,1-1 0,-1 0 0,1-2 0,4-5 0,0-1 0,-1-1 0,0 1 0,-1-1 0,0 0 0,4-19 0,11-31 0,-15 52 0,-1 1 0,1-1 0,0 1 0,0 1 0,10-14 0,-11 16 0,-1 1 0,1-1 0,-1 0 0,0 1 0,0-1 0,0 0 0,-1-1 0,1 1 0,-1 0 0,-1 0 0,1-6 0,0-11 0,-3-31 0,1 19 0,1 25 34,-1-2-267,1 0-1,0 0 1,1 0 0,1 0 0,2-14 0,1 13-6593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402A5F-8330-4555-918C-EE68D50E7276}" type="slidenum">
              <a:rPr lang="zh-CN" altLang="en-US" smtClean="0"/>
              <a:t>‹#›</a:t>
            </a:fld>
            <a:endParaRPr lang="zh-CN" altLang="en-US"/>
          </a:p>
        </p:txBody>
      </p:sp>
      <p:sp>
        <p:nvSpPr>
          <p:cNvPr id="6" name="矩形 5"/>
          <p:cNvSpPr/>
          <p:nvPr userDrawn="1"/>
        </p:nvSpPr>
        <p:spPr>
          <a:xfrm>
            <a:off x="-1" y="0"/>
            <a:ext cx="12192001"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402A5F-8330-4555-918C-EE68D50E7276}" type="slidenum">
              <a:rPr lang="zh-CN" altLang="en-US" smtClean="0"/>
              <a:t>‹#›</a:t>
            </a:fld>
            <a:endParaRPr lang="zh-CN" altLang="en-US"/>
          </a:p>
        </p:txBody>
      </p:sp>
      <p:sp>
        <p:nvSpPr>
          <p:cNvPr id="5" name="矩形 4"/>
          <p:cNvSpPr/>
          <p:nvPr userDrawn="1"/>
        </p:nvSpPr>
        <p:spPr>
          <a:xfrm>
            <a:off x="-1" y="0"/>
            <a:ext cx="12192001"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userDrawn="1"/>
        </p:nvSpPr>
        <p:spPr>
          <a:xfrm>
            <a:off x="224590" y="380074"/>
            <a:ext cx="288758" cy="28875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785BDD-927F-41C0-8708-4E118A3D7B53}"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402A5F-8330-4555-918C-EE68D50E7276}" type="slidenum">
              <a:rPr lang="zh-CN" altLang="en-US" smtClean="0"/>
              <a:t>‹#›</a:t>
            </a:fld>
            <a:endParaRPr lang="zh-CN" altLang="en-US"/>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雅酷黑 75W" panose="020B0804020202020204" charset="-122"/>
                <a:ea typeface="汉仪雅酷黑 75W" panose="020B0804020202020204" charset="-122"/>
              </a:defRPr>
            </a:lvl1pPr>
          </a:lstStyle>
          <a:p>
            <a:fld id="{18785BDD-927F-41C0-8708-4E118A3D7B53}" type="datetimeFigureOut">
              <a:rPr lang="zh-CN" altLang="en-US" smtClean="0"/>
              <a:t>2024/6/28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雅酷黑 75W" panose="020B0804020202020204" charset="-122"/>
                <a:ea typeface="汉仪雅酷黑 75W" panose="020B0804020202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雅酷黑 75W" panose="020B0804020202020204" charset="-122"/>
                <a:ea typeface="汉仪雅酷黑 75W" panose="020B0804020202020204" charset="-122"/>
              </a:defRPr>
            </a:lvl1pPr>
          </a:lstStyle>
          <a:p>
            <a:fld id="{3E402A5F-8330-4555-918C-EE68D50E72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汉仪雅酷黑 75W" panose="020B0804020202020204" charset="-122"/>
          <a:ea typeface="汉仪雅酷黑 75W" panose="020B0804020202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雅酷黑 75W" panose="020B0804020202020204" charset="-122"/>
          <a:ea typeface="汉仪雅酷黑 75W" panose="020B0804020202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雅酷黑 75W" panose="020B0804020202020204" charset="-122"/>
          <a:ea typeface="汉仪雅酷黑 75W" panose="020B0804020202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雅酷黑 75W" panose="020B0804020202020204" charset="-122"/>
          <a:ea typeface="汉仪雅酷黑 75W" panose="020B0804020202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75W" panose="020B0804020202020204" charset="-122"/>
          <a:ea typeface="汉仪雅酷黑 75W" panose="020B0804020202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75W" panose="020B0804020202020204" charset="-122"/>
          <a:ea typeface="汉仪雅酷黑 75W" panose="020B08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reserves.lib.tsinghua.edu.cn/book1/00015678/00015678000/mobile/index.html" TargetMode="Externa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1" y="2124306"/>
            <a:ext cx="12192001" cy="3649578"/>
          </a:xfrm>
          <a:custGeom>
            <a:avLst/>
            <a:gdLst>
              <a:gd name="connsiteX0" fmla="*/ 0 w 12192001"/>
              <a:gd name="connsiteY0" fmla="*/ 0 h 3649578"/>
              <a:gd name="connsiteX1" fmla="*/ 40191 w 12192001"/>
              <a:gd name="connsiteY1" fmla="*/ 697 h 3649578"/>
              <a:gd name="connsiteX2" fmla="*/ 3364471 w 12192001"/>
              <a:gd name="connsiteY2" fmla="*/ 146215 h 3649578"/>
              <a:gd name="connsiteX3" fmla="*/ 7781505 w 12192001"/>
              <a:gd name="connsiteY3" fmla="*/ 843711 h 3649578"/>
              <a:gd name="connsiteX4" fmla="*/ 12014026 w 12192001"/>
              <a:gd name="connsiteY4" fmla="*/ 665258 h 3649578"/>
              <a:gd name="connsiteX5" fmla="*/ 12192001 w 12192001"/>
              <a:gd name="connsiteY5" fmla="*/ 653902 h 3649578"/>
              <a:gd name="connsiteX6" fmla="*/ 12192001 w 12192001"/>
              <a:gd name="connsiteY6" fmla="*/ 3649578 h 3649578"/>
              <a:gd name="connsiteX7" fmla="*/ 0 w 12192001"/>
              <a:gd name="connsiteY7" fmla="*/ 3649578 h 364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3649578">
                <a:moveTo>
                  <a:pt x="0" y="0"/>
                </a:moveTo>
                <a:lnTo>
                  <a:pt x="40191" y="697"/>
                </a:lnTo>
                <a:cubicBezTo>
                  <a:pt x="783580" y="12049"/>
                  <a:pt x="2132957" y="14114"/>
                  <a:pt x="3364471" y="146215"/>
                </a:cubicBezTo>
                <a:cubicBezTo>
                  <a:pt x="4678087" y="287123"/>
                  <a:pt x="6309162" y="759166"/>
                  <a:pt x="7781505" y="843711"/>
                </a:cubicBezTo>
                <a:cubicBezTo>
                  <a:pt x="9161827" y="922972"/>
                  <a:pt x="11030427" y="732869"/>
                  <a:pt x="12014026" y="665258"/>
                </a:cubicBezTo>
                <a:lnTo>
                  <a:pt x="12192001" y="653902"/>
                </a:lnTo>
                <a:lnTo>
                  <a:pt x="12192001" y="3649578"/>
                </a:lnTo>
                <a:lnTo>
                  <a:pt x="0" y="3649578"/>
                </a:lnTo>
                <a:close/>
              </a:path>
            </a:pathLst>
          </a:custGeom>
          <a:solidFill>
            <a:schemeClr val="tx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3" name="文本框 12"/>
          <p:cNvSpPr txBox="1"/>
          <p:nvPr/>
        </p:nvSpPr>
        <p:spPr>
          <a:xfrm>
            <a:off x="1820051" y="982821"/>
            <a:ext cx="7656458" cy="830997"/>
          </a:xfrm>
          <a:prstGeom prst="rect">
            <a:avLst/>
          </a:prstGeom>
          <a:noFill/>
        </p:spPr>
        <p:txBody>
          <a:bodyPr wrap="square" rtlCol="0">
            <a:spAutoFit/>
          </a:bodyPr>
          <a:lstStyle/>
          <a:p>
            <a:pPr algn="dist"/>
            <a:r>
              <a:rPr lang="zh-CN" altLang="en-US" sz="4800" b="1" dirty="0">
                <a:cs typeface="+mn-ea"/>
                <a:sym typeface="+mn-lt"/>
              </a:rPr>
              <a:t>激光干涉测量振子速度</a:t>
            </a:r>
          </a:p>
        </p:txBody>
      </p:sp>
      <p:sp>
        <p:nvSpPr>
          <p:cNvPr id="15" name="文本框 14"/>
          <p:cNvSpPr txBox="1"/>
          <p:nvPr/>
        </p:nvSpPr>
        <p:spPr>
          <a:xfrm>
            <a:off x="3813464" y="3074733"/>
            <a:ext cx="3497180" cy="671851"/>
          </a:xfrm>
          <a:prstGeom prst="rect">
            <a:avLst/>
          </a:prstGeom>
          <a:noFill/>
        </p:spPr>
        <p:txBody>
          <a:bodyPr wrap="square">
            <a:spAutoFit/>
          </a:bodyPr>
          <a:lstStyle/>
          <a:p>
            <a:pPr algn="ctr">
              <a:lnSpc>
                <a:spcPct val="150000"/>
              </a:lnSpc>
            </a:pPr>
            <a:r>
              <a:rPr lang="en-US" altLang="zh-CN" sz="2800" b="1">
                <a:solidFill>
                  <a:schemeClr val="bg1"/>
                </a:solidFill>
                <a:cs typeface="+mn-ea"/>
                <a:sym typeface="+mn-lt"/>
              </a:rPr>
              <a:t>2022.12.15</a:t>
            </a:r>
            <a:endParaRPr lang="zh-CN" altLang="en-US" sz="2800" b="1" dirty="0">
              <a:solidFill>
                <a:schemeClr val="bg1"/>
              </a:solidFill>
              <a:cs typeface="+mn-ea"/>
              <a:sym typeface="+mn-l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D41BA8-F045-9726-E7EB-5CF379294B56}"/>
              </a:ext>
            </a:extLst>
          </p:cNvPr>
          <p:cNvSpPr txBox="1"/>
          <p:nvPr/>
        </p:nvSpPr>
        <p:spPr>
          <a:xfrm>
            <a:off x="613303" y="455982"/>
            <a:ext cx="9309101"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赵凯华，钟锡华</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光学</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（第</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版 重排本），北京：北京大学出版社，</a:t>
            </a:r>
            <a:r>
              <a:rPr lang="en-US" altLang="zh-CN" sz="1600" dirty="0">
                <a:latin typeface="楷体" panose="02010609060101010101" pitchFamily="49" charset="-122"/>
                <a:ea typeface="楷体" panose="02010609060101010101" pitchFamily="49" charset="-122"/>
              </a:rPr>
              <a:t>2017.</a:t>
            </a:r>
          </a:p>
          <a:p>
            <a:r>
              <a:rPr lang="zh-CN" altLang="en-US" sz="1600" dirty="0">
                <a:latin typeface="楷体" panose="02010609060101010101" pitchFamily="49" charset="-122"/>
                <a:ea typeface="楷体" panose="02010609060101010101" pitchFamily="49" charset="-122"/>
              </a:rPr>
              <a:t>第三章：干涉装置光场的时空相干性</a:t>
            </a:r>
            <a:endParaRPr lang="en-US" altLang="zh-CN" sz="1600" dirty="0">
              <a:latin typeface="楷体" panose="02010609060101010101" pitchFamily="49" charset="-122"/>
              <a:ea typeface="楷体" panose="02010609060101010101" pitchFamily="49" charset="-122"/>
            </a:endParaRPr>
          </a:p>
          <a:p>
            <a:endParaRPr lang="zh-CN" altLang="en-US" sz="16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EFC6D7D5-68D8-D11A-D09A-AD9E90394E25}"/>
              </a:ext>
            </a:extLst>
          </p:cNvPr>
          <p:cNvSpPr txBox="1"/>
          <p:nvPr/>
        </p:nvSpPr>
        <p:spPr>
          <a:xfrm>
            <a:off x="637115" y="1280355"/>
            <a:ext cx="8101013" cy="369332"/>
          </a:xfrm>
          <a:prstGeom prst="rect">
            <a:avLst/>
          </a:prstGeom>
          <a:noFill/>
        </p:spPr>
        <p:txBody>
          <a:bodyPr wrap="square" rtlCol="0">
            <a:spAutoFit/>
          </a:bodyPr>
          <a:lstStyle/>
          <a:p>
            <a:r>
              <a:rPr lang="en-US" altLang="zh-CN" dirty="0"/>
              <a:t>2.</a:t>
            </a:r>
            <a:r>
              <a:rPr lang="zh-CN" altLang="en-US" dirty="0"/>
              <a:t>薄膜干涉</a:t>
            </a:r>
            <a:r>
              <a:rPr lang="en-US" altLang="zh-CN" dirty="0"/>
              <a:t>——</a:t>
            </a:r>
            <a:r>
              <a:rPr lang="zh-CN" altLang="en-US" dirty="0"/>
              <a:t>等厚条纹</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1A016ED-6BC8-6355-01CE-E1FE50B783C0}"/>
                  </a:ext>
                </a:extLst>
              </p:cNvPr>
              <p:cNvSpPr txBox="1"/>
              <p:nvPr/>
            </p:nvSpPr>
            <p:spPr>
              <a:xfrm>
                <a:off x="5834063" y="1258082"/>
                <a:ext cx="5486400" cy="4773294"/>
              </a:xfrm>
              <a:prstGeom prst="rect">
                <a:avLst/>
              </a:prstGeom>
              <a:noFill/>
            </p:spPr>
            <p:txBody>
              <a:bodyPr wrap="square" rtlCol="0">
                <a:spAutoFit/>
              </a:bodyPr>
              <a:lstStyle/>
              <a:p>
                <a:r>
                  <a:rPr lang="zh-CN" altLang="en-US" dirty="0"/>
                  <a:t>实际中主要讨论厚度不均匀薄膜表面的等厚条纹和厚度均匀薄膜在无穷远处产生的等倾条纹。</a:t>
                </a:r>
                <a:endParaRPr lang="en-US" altLang="zh-CN" dirty="0"/>
              </a:p>
              <a:p>
                <a:endParaRPr lang="en-US" altLang="zh-CN" dirty="0"/>
              </a:p>
              <a:p>
                <a:r>
                  <a:rPr lang="en-US" altLang="zh-CN" dirty="0"/>
                  <a:t>·</a:t>
                </a:r>
                <a:r>
                  <a:rPr lang="zh-CN" altLang="en-US" dirty="0"/>
                  <a:t>薄膜表面的等厚条纹</a:t>
                </a:r>
                <a:endParaRPr lang="en-US" altLang="zh-CN" dirty="0"/>
              </a:p>
              <a:p>
                <a:r>
                  <a:rPr lang="en-US" altLang="zh-CN" dirty="0"/>
                  <a:t>·</a:t>
                </a:r>
                <a:r>
                  <a:rPr lang="zh-CN" altLang="en-US" dirty="0"/>
                  <a:t>楔形薄膜的等厚条纹</a:t>
                </a:r>
                <a:endParaRPr lang="en-US" altLang="zh-CN"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2</m:t>
                          </m:r>
                          <m:r>
                            <m:rPr>
                              <m:sty m:val="p"/>
                            </m:rPr>
                            <a:rPr lang="en-US" altLang="zh-CN" i="1" smtClean="0">
                              <a:latin typeface="Cambria Math" panose="02040503050406030204" pitchFamily="18" charset="0"/>
                            </a:rPr>
                            <m:t>α</m:t>
                          </m:r>
                        </m:den>
                      </m:f>
                    </m:oMath>
                  </m:oMathPara>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a:t>
                </a:r>
                <a:r>
                  <a:rPr lang="zh-CN" altLang="en-US" dirty="0"/>
                  <a:t>牛顿圈</a:t>
                </a:r>
                <a:endParaRPr lang="en-US" altLang="zh-CN" dirty="0"/>
              </a:p>
              <a:p>
                <a:r>
                  <a:rPr lang="en-US" altLang="zh-CN" dirty="0"/>
                  <a:t>·</a:t>
                </a:r>
                <a:r>
                  <a:rPr lang="zh-CN" altLang="en-US" dirty="0"/>
                  <a:t>薄膜的颜色，增透膜和高反射膜</a:t>
                </a:r>
              </a:p>
            </p:txBody>
          </p:sp>
        </mc:Choice>
        <mc:Fallback xmlns="">
          <p:sp>
            <p:nvSpPr>
              <p:cNvPr id="7" name="文本框 6">
                <a:extLst>
                  <a:ext uri="{FF2B5EF4-FFF2-40B4-BE49-F238E27FC236}">
                    <a16:creationId xmlns:a16="http://schemas.microsoft.com/office/drawing/2014/main" id="{F1A016ED-6BC8-6355-01CE-E1FE50B783C0}"/>
                  </a:ext>
                </a:extLst>
              </p:cNvPr>
              <p:cNvSpPr txBox="1">
                <a:spLocks noRot="1" noChangeAspect="1" noMove="1" noResize="1" noEditPoints="1" noAdjustHandles="1" noChangeArrowheads="1" noChangeShapeType="1" noTextEdit="1"/>
              </p:cNvSpPr>
              <p:nvPr/>
            </p:nvSpPr>
            <p:spPr>
              <a:xfrm>
                <a:off x="5834063" y="1258082"/>
                <a:ext cx="5486400" cy="4773294"/>
              </a:xfrm>
              <a:prstGeom prst="rect">
                <a:avLst/>
              </a:prstGeom>
              <a:blipFill>
                <a:blip r:embed="rId2"/>
                <a:stretch>
                  <a:fillRect l="-889" t="-639" r="-444" b="-114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2D713C1-2B8A-C10C-F007-5502D9F13E08}"/>
              </a:ext>
            </a:extLst>
          </p:cNvPr>
          <p:cNvPicPr>
            <a:picLocks noChangeAspect="1"/>
          </p:cNvPicPr>
          <p:nvPr/>
        </p:nvPicPr>
        <p:blipFill>
          <a:blip r:embed="rId3"/>
          <a:stretch>
            <a:fillRect/>
          </a:stretch>
        </p:blipFill>
        <p:spPr>
          <a:xfrm>
            <a:off x="609600" y="1820815"/>
            <a:ext cx="4924426" cy="4542872"/>
          </a:xfrm>
          <a:prstGeom prst="rect">
            <a:avLst/>
          </a:prstGeom>
        </p:spPr>
      </p:pic>
      <p:pic>
        <p:nvPicPr>
          <p:cNvPr id="12" name="图片 11">
            <a:extLst>
              <a:ext uri="{FF2B5EF4-FFF2-40B4-BE49-F238E27FC236}">
                <a16:creationId xmlns:a16="http://schemas.microsoft.com/office/drawing/2014/main" id="{63D6412C-0EA9-0666-8E8D-CB585303EBEC}"/>
              </a:ext>
            </a:extLst>
          </p:cNvPr>
          <p:cNvPicPr>
            <a:picLocks noChangeAspect="1"/>
          </p:cNvPicPr>
          <p:nvPr/>
        </p:nvPicPr>
        <p:blipFill>
          <a:blip r:embed="rId4"/>
          <a:stretch>
            <a:fillRect/>
          </a:stretch>
        </p:blipFill>
        <p:spPr>
          <a:xfrm>
            <a:off x="6563781" y="3361836"/>
            <a:ext cx="3367088" cy="1855115"/>
          </a:xfrm>
          <a:prstGeom prst="rect">
            <a:avLst/>
          </a:prstGeom>
        </p:spPr>
      </p:pic>
    </p:spTree>
    <p:extLst>
      <p:ext uri="{BB962C8B-B14F-4D97-AF65-F5344CB8AC3E}">
        <p14:creationId xmlns:p14="http://schemas.microsoft.com/office/powerpoint/2010/main" val="2536300846"/>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D41BA8-F045-9726-E7EB-5CF379294B56}"/>
              </a:ext>
            </a:extLst>
          </p:cNvPr>
          <p:cNvSpPr txBox="1"/>
          <p:nvPr/>
        </p:nvSpPr>
        <p:spPr>
          <a:xfrm>
            <a:off x="613303" y="455982"/>
            <a:ext cx="9309101"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赵凯华，钟锡华</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光学</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（第</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版 重排本），北京：北京大学出版社，</a:t>
            </a:r>
            <a:r>
              <a:rPr lang="en-US" altLang="zh-CN" sz="1600" dirty="0">
                <a:latin typeface="楷体" panose="02010609060101010101" pitchFamily="49" charset="-122"/>
                <a:ea typeface="楷体" panose="02010609060101010101" pitchFamily="49" charset="-122"/>
              </a:rPr>
              <a:t>2017.</a:t>
            </a:r>
          </a:p>
          <a:p>
            <a:r>
              <a:rPr lang="zh-CN" altLang="en-US" sz="1600" dirty="0">
                <a:latin typeface="楷体" panose="02010609060101010101" pitchFamily="49" charset="-122"/>
                <a:ea typeface="楷体" panose="02010609060101010101" pitchFamily="49" charset="-122"/>
              </a:rPr>
              <a:t>第三章：干涉装置光场的时空相干性</a:t>
            </a:r>
            <a:endParaRPr lang="en-US" altLang="zh-CN" sz="1600" dirty="0">
              <a:latin typeface="楷体" panose="02010609060101010101" pitchFamily="49" charset="-122"/>
              <a:ea typeface="楷体" panose="02010609060101010101" pitchFamily="49" charset="-122"/>
            </a:endParaRPr>
          </a:p>
          <a:p>
            <a:endParaRPr lang="zh-CN" altLang="en-US" sz="16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EFC6D7D5-68D8-D11A-D09A-AD9E90394E25}"/>
              </a:ext>
            </a:extLst>
          </p:cNvPr>
          <p:cNvSpPr txBox="1"/>
          <p:nvPr/>
        </p:nvSpPr>
        <p:spPr>
          <a:xfrm>
            <a:off x="637115" y="1280355"/>
            <a:ext cx="8101013" cy="369332"/>
          </a:xfrm>
          <a:prstGeom prst="rect">
            <a:avLst/>
          </a:prstGeom>
          <a:noFill/>
        </p:spPr>
        <p:txBody>
          <a:bodyPr wrap="square" rtlCol="0">
            <a:spAutoFit/>
          </a:bodyPr>
          <a:lstStyle/>
          <a:p>
            <a:r>
              <a:rPr lang="en-US" altLang="zh-CN" dirty="0"/>
              <a:t>3.</a:t>
            </a:r>
            <a:r>
              <a:rPr lang="zh-CN" altLang="en-US" dirty="0"/>
              <a:t>薄膜干涉</a:t>
            </a:r>
            <a:r>
              <a:rPr lang="en-US" altLang="zh-CN" dirty="0"/>
              <a:t>——</a:t>
            </a:r>
            <a:r>
              <a:rPr lang="zh-CN" altLang="en-US" dirty="0"/>
              <a:t>等倾条纹</a:t>
            </a:r>
          </a:p>
        </p:txBody>
      </p:sp>
      <p:pic>
        <p:nvPicPr>
          <p:cNvPr id="6" name="图片 5">
            <a:extLst>
              <a:ext uri="{FF2B5EF4-FFF2-40B4-BE49-F238E27FC236}">
                <a16:creationId xmlns:a16="http://schemas.microsoft.com/office/drawing/2014/main" id="{8388B35F-964F-4DA9-3AF7-2CA61BA0FD8C}"/>
              </a:ext>
            </a:extLst>
          </p:cNvPr>
          <p:cNvPicPr>
            <a:picLocks noChangeAspect="1"/>
          </p:cNvPicPr>
          <p:nvPr/>
        </p:nvPicPr>
        <p:blipFill>
          <a:blip r:embed="rId2"/>
          <a:stretch>
            <a:fillRect/>
          </a:stretch>
        </p:blipFill>
        <p:spPr>
          <a:xfrm>
            <a:off x="871537" y="1671960"/>
            <a:ext cx="3269779" cy="4773294"/>
          </a:xfrm>
          <a:prstGeom prst="rect">
            <a:avLst/>
          </a:prstGeom>
        </p:spPr>
      </p:pic>
      <p:pic>
        <p:nvPicPr>
          <p:cNvPr id="9" name="图片 8">
            <a:extLst>
              <a:ext uri="{FF2B5EF4-FFF2-40B4-BE49-F238E27FC236}">
                <a16:creationId xmlns:a16="http://schemas.microsoft.com/office/drawing/2014/main" id="{44558202-D47F-2F4B-E0C3-8B1567AF4AF4}"/>
              </a:ext>
            </a:extLst>
          </p:cNvPr>
          <p:cNvPicPr>
            <a:picLocks noChangeAspect="1"/>
          </p:cNvPicPr>
          <p:nvPr/>
        </p:nvPicPr>
        <p:blipFill>
          <a:blip r:embed="rId3"/>
          <a:stretch>
            <a:fillRect/>
          </a:stretch>
        </p:blipFill>
        <p:spPr>
          <a:xfrm>
            <a:off x="4754989" y="1030701"/>
            <a:ext cx="5360561" cy="5414553"/>
          </a:xfrm>
          <a:prstGeom prst="rect">
            <a:avLst/>
          </a:prstGeom>
        </p:spPr>
      </p:pic>
    </p:spTree>
    <p:extLst>
      <p:ext uri="{BB962C8B-B14F-4D97-AF65-F5344CB8AC3E}">
        <p14:creationId xmlns:p14="http://schemas.microsoft.com/office/powerpoint/2010/main" val="3814150880"/>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D41BA8-F045-9726-E7EB-5CF379294B56}"/>
              </a:ext>
            </a:extLst>
          </p:cNvPr>
          <p:cNvSpPr txBox="1"/>
          <p:nvPr/>
        </p:nvSpPr>
        <p:spPr>
          <a:xfrm>
            <a:off x="613303" y="455982"/>
            <a:ext cx="9309101"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赵凯华，钟锡华</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光学</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（第</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版 重排本），北京：北京大学出版社，</a:t>
            </a:r>
            <a:r>
              <a:rPr lang="en-US" altLang="zh-CN" sz="1600" dirty="0">
                <a:latin typeface="楷体" panose="02010609060101010101" pitchFamily="49" charset="-122"/>
                <a:ea typeface="楷体" panose="02010609060101010101" pitchFamily="49" charset="-122"/>
              </a:rPr>
              <a:t>2017.</a:t>
            </a:r>
          </a:p>
          <a:p>
            <a:r>
              <a:rPr lang="zh-CN" altLang="en-US" sz="1600" dirty="0">
                <a:latin typeface="楷体" panose="02010609060101010101" pitchFamily="49" charset="-122"/>
                <a:ea typeface="楷体" panose="02010609060101010101" pitchFamily="49" charset="-122"/>
              </a:rPr>
              <a:t>第三章：干涉装置光场的时空相干性</a:t>
            </a:r>
            <a:endParaRPr lang="en-US" altLang="zh-CN" sz="1600" dirty="0">
              <a:latin typeface="楷体" panose="02010609060101010101" pitchFamily="49" charset="-122"/>
              <a:ea typeface="楷体" panose="02010609060101010101" pitchFamily="49" charset="-122"/>
            </a:endParaRPr>
          </a:p>
          <a:p>
            <a:endParaRPr lang="zh-CN" altLang="en-US" sz="16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EFC6D7D5-68D8-D11A-D09A-AD9E90394E25}"/>
              </a:ext>
            </a:extLst>
          </p:cNvPr>
          <p:cNvSpPr txBox="1"/>
          <p:nvPr/>
        </p:nvSpPr>
        <p:spPr>
          <a:xfrm>
            <a:off x="637115" y="1280355"/>
            <a:ext cx="8101013" cy="369332"/>
          </a:xfrm>
          <a:prstGeom prst="rect">
            <a:avLst/>
          </a:prstGeom>
          <a:noFill/>
        </p:spPr>
        <p:txBody>
          <a:bodyPr wrap="square" rtlCol="0">
            <a:spAutoFit/>
          </a:bodyPr>
          <a:lstStyle/>
          <a:p>
            <a:r>
              <a:rPr lang="en-US" altLang="zh-CN" dirty="0"/>
              <a:t>4.</a:t>
            </a:r>
            <a:r>
              <a:rPr lang="zh-CN" altLang="en-US" dirty="0"/>
              <a:t>迈克尔干涉仪</a:t>
            </a:r>
          </a:p>
        </p:txBody>
      </p:sp>
      <p:pic>
        <p:nvPicPr>
          <p:cNvPr id="5" name="图片 4">
            <a:extLst>
              <a:ext uri="{FF2B5EF4-FFF2-40B4-BE49-F238E27FC236}">
                <a16:creationId xmlns:a16="http://schemas.microsoft.com/office/drawing/2014/main" id="{F09F647F-2410-A8AF-72B0-D3EB40300625}"/>
              </a:ext>
            </a:extLst>
          </p:cNvPr>
          <p:cNvPicPr>
            <a:picLocks noChangeAspect="1"/>
          </p:cNvPicPr>
          <p:nvPr/>
        </p:nvPicPr>
        <p:blipFill>
          <a:blip r:embed="rId2"/>
          <a:stretch>
            <a:fillRect/>
          </a:stretch>
        </p:blipFill>
        <p:spPr>
          <a:xfrm>
            <a:off x="295276" y="1838459"/>
            <a:ext cx="5648325" cy="3068642"/>
          </a:xfrm>
          <a:prstGeom prst="rect">
            <a:avLst/>
          </a:prstGeom>
        </p:spPr>
      </p:pic>
      <p:pic>
        <p:nvPicPr>
          <p:cNvPr id="9" name="图片 8">
            <a:extLst>
              <a:ext uri="{FF2B5EF4-FFF2-40B4-BE49-F238E27FC236}">
                <a16:creationId xmlns:a16="http://schemas.microsoft.com/office/drawing/2014/main" id="{50A8D04C-B8DD-1440-AD39-05E78746B6E9}"/>
              </a:ext>
            </a:extLst>
          </p:cNvPr>
          <p:cNvPicPr>
            <a:picLocks noChangeAspect="1"/>
          </p:cNvPicPr>
          <p:nvPr/>
        </p:nvPicPr>
        <p:blipFill>
          <a:blip r:embed="rId3"/>
          <a:stretch>
            <a:fillRect/>
          </a:stretch>
        </p:blipFill>
        <p:spPr>
          <a:xfrm>
            <a:off x="6450541" y="1144104"/>
            <a:ext cx="3907897" cy="5609723"/>
          </a:xfrm>
          <a:prstGeom prst="rect">
            <a:avLst/>
          </a:prstGeom>
        </p:spPr>
      </p:pic>
    </p:spTree>
    <p:extLst>
      <p:ext uri="{BB962C8B-B14F-4D97-AF65-F5344CB8AC3E}">
        <p14:creationId xmlns:p14="http://schemas.microsoft.com/office/powerpoint/2010/main" val="1709577907"/>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D41BA8-F045-9726-E7EB-5CF379294B56}"/>
              </a:ext>
            </a:extLst>
          </p:cNvPr>
          <p:cNvSpPr txBox="1"/>
          <p:nvPr/>
        </p:nvSpPr>
        <p:spPr>
          <a:xfrm>
            <a:off x="613303" y="455982"/>
            <a:ext cx="9309101"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赵凯华，钟锡华</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光学</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（第</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版 重排本），北京：北京大学出版社，</a:t>
            </a:r>
            <a:r>
              <a:rPr lang="en-US" altLang="zh-CN" sz="1600" dirty="0">
                <a:latin typeface="楷体" panose="02010609060101010101" pitchFamily="49" charset="-122"/>
                <a:ea typeface="楷体" panose="02010609060101010101" pitchFamily="49" charset="-122"/>
              </a:rPr>
              <a:t>2017.</a:t>
            </a:r>
          </a:p>
          <a:p>
            <a:r>
              <a:rPr lang="zh-CN" altLang="en-US" sz="1600" dirty="0">
                <a:latin typeface="楷体" panose="02010609060101010101" pitchFamily="49" charset="-122"/>
                <a:ea typeface="楷体" panose="02010609060101010101" pitchFamily="49" charset="-122"/>
              </a:rPr>
              <a:t>第三章：干涉装置光场的时空相干性</a:t>
            </a:r>
            <a:endParaRPr lang="en-US" altLang="zh-CN" sz="1600" dirty="0">
              <a:latin typeface="楷体" panose="02010609060101010101" pitchFamily="49" charset="-122"/>
              <a:ea typeface="楷体" panose="02010609060101010101" pitchFamily="49" charset="-122"/>
            </a:endParaRPr>
          </a:p>
          <a:p>
            <a:endParaRPr lang="zh-CN" altLang="en-US" sz="16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EFC6D7D5-68D8-D11A-D09A-AD9E90394E25}"/>
              </a:ext>
            </a:extLst>
          </p:cNvPr>
          <p:cNvSpPr txBox="1"/>
          <p:nvPr/>
        </p:nvSpPr>
        <p:spPr>
          <a:xfrm>
            <a:off x="637115" y="1280355"/>
            <a:ext cx="8101013" cy="369332"/>
          </a:xfrm>
          <a:prstGeom prst="rect">
            <a:avLst/>
          </a:prstGeom>
          <a:noFill/>
        </p:spPr>
        <p:txBody>
          <a:bodyPr wrap="square" rtlCol="0">
            <a:spAutoFit/>
          </a:bodyPr>
          <a:lstStyle/>
          <a:p>
            <a:r>
              <a:rPr lang="en-US" altLang="zh-CN" dirty="0"/>
              <a:t>5.</a:t>
            </a:r>
            <a:r>
              <a:rPr lang="zh-CN" altLang="en-US" dirty="0"/>
              <a:t>多光束干涉      法布里</a:t>
            </a:r>
            <a:r>
              <a:rPr lang="en-US" altLang="zh-CN" dirty="0"/>
              <a:t>-</a:t>
            </a:r>
            <a:r>
              <a:rPr lang="zh-CN" altLang="en-US" dirty="0"/>
              <a:t>珀罗干涉仪</a:t>
            </a:r>
          </a:p>
        </p:txBody>
      </p:sp>
      <p:pic>
        <p:nvPicPr>
          <p:cNvPr id="5" name="图片 4">
            <a:extLst>
              <a:ext uri="{FF2B5EF4-FFF2-40B4-BE49-F238E27FC236}">
                <a16:creationId xmlns:a16="http://schemas.microsoft.com/office/drawing/2014/main" id="{0217C615-6408-656D-76F6-77DB3F550F1B}"/>
              </a:ext>
            </a:extLst>
          </p:cNvPr>
          <p:cNvPicPr>
            <a:picLocks noChangeAspect="1"/>
          </p:cNvPicPr>
          <p:nvPr/>
        </p:nvPicPr>
        <p:blipFill>
          <a:blip r:embed="rId2"/>
          <a:stretch>
            <a:fillRect/>
          </a:stretch>
        </p:blipFill>
        <p:spPr>
          <a:xfrm>
            <a:off x="174185" y="1820141"/>
            <a:ext cx="5487367" cy="3300005"/>
          </a:xfrm>
          <a:prstGeom prst="rect">
            <a:avLst/>
          </a:prstGeom>
        </p:spPr>
      </p:pic>
      <p:pic>
        <p:nvPicPr>
          <p:cNvPr id="9" name="图片 8">
            <a:extLst>
              <a:ext uri="{FF2B5EF4-FFF2-40B4-BE49-F238E27FC236}">
                <a16:creationId xmlns:a16="http://schemas.microsoft.com/office/drawing/2014/main" id="{1A58B302-A074-C8B2-D700-1494BC64C239}"/>
              </a:ext>
            </a:extLst>
          </p:cNvPr>
          <p:cNvPicPr>
            <a:picLocks noChangeAspect="1"/>
          </p:cNvPicPr>
          <p:nvPr/>
        </p:nvPicPr>
        <p:blipFill>
          <a:blip r:embed="rId3"/>
          <a:stretch>
            <a:fillRect/>
          </a:stretch>
        </p:blipFill>
        <p:spPr>
          <a:xfrm>
            <a:off x="174185" y="5233896"/>
            <a:ext cx="5487367" cy="1307053"/>
          </a:xfrm>
          <a:prstGeom prst="rect">
            <a:avLst/>
          </a:prstGeom>
        </p:spPr>
      </p:pic>
      <p:pic>
        <p:nvPicPr>
          <p:cNvPr id="12" name="图片 11">
            <a:extLst>
              <a:ext uri="{FF2B5EF4-FFF2-40B4-BE49-F238E27FC236}">
                <a16:creationId xmlns:a16="http://schemas.microsoft.com/office/drawing/2014/main" id="{3A025394-FE49-06DE-B7AE-013EB79C0D77}"/>
              </a:ext>
            </a:extLst>
          </p:cNvPr>
          <p:cNvPicPr>
            <a:picLocks noChangeAspect="1"/>
          </p:cNvPicPr>
          <p:nvPr/>
        </p:nvPicPr>
        <p:blipFill>
          <a:blip r:embed="rId4"/>
          <a:stretch>
            <a:fillRect/>
          </a:stretch>
        </p:blipFill>
        <p:spPr>
          <a:xfrm>
            <a:off x="6242578" y="1829130"/>
            <a:ext cx="4854713" cy="1919541"/>
          </a:xfrm>
          <a:prstGeom prst="rect">
            <a:avLst/>
          </a:prstGeom>
        </p:spPr>
      </p:pic>
      <p:pic>
        <p:nvPicPr>
          <p:cNvPr id="14" name="图片 13">
            <a:extLst>
              <a:ext uri="{FF2B5EF4-FFF2-40B4-BE49-F238E27FC236}">
                <a16:creationId xmlns:a16="http://schemas.microsoft.com/office/drawing/2014/main" id="{771E49A2-5438-F2D9-F068-CF30AED46593}"/>
              </a:ext>
            </a:extLst>
          </p:cNvPr>
          <p:cNvPicPr>
            <a:picLocks noChangeAspect="1"/>
          </p:cNvPicPr>
          <p:nvPr/>
        </p:nvPicPr>
        <p:blipFill rotWithShape="1">
          <a:blip r:embed="rId5"/>
          <a:srcRect b="45684"/>
          <a:stretch/>
        </p:blipFill>
        <p:spPr>
          <a:xfrm>
            <a:off x="6242578" y="3800417"/>
            <a:ext cx="4533900" cy="3057583"/>
          </a:xfrm>
          <a:prstGeom prst="rect">
            <a:avLst/>
          </a:prstGeom>
        </p:spPr>
      </p:pic>
    </p:spTree>
    <p:extLst>
      <p:ext uri="{BB962C8B-B14F-4D97-AF65-F5344CB8AC3E}">
        <p14:creationId xmlns:p14="http://schemas.microsoft.com/office/powerpoint/2010/main" val="1606881203"/>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4"/>
          <p:cNvSpPr txBox="1"/>
          <p:nvPr/>
        </p:nvSpPr>
        <p:spPr>
          <a:xfrm>
            <a:off x="3549577" y="2669635"/>
            <a:ext cx="5092845"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400" b="1" dirty="0">
                <a:solidFill>
                  <a:schemeClr val="tx1">
                    <a:lumMod val="75000"/>
                    <a:lumOff val="25000"/>
                  </a:schemeClr>
                </a:solidFill>
                <a:cs typeface="+mn-ea"/>
                <a:sym typeface="+mn-lt"/>
              </a:rPr>
              <a:t>查阅的相关文献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4"/>
          <p:cNvSpPr txBox="1"/>
          <p:nvPr/>
        </p:nvSpPr>
        <p:spPr>
          <a:xfrm>
            <a:off x="679337" y="262843"/>
            <a:ext cx="4516117"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75000"/>
                    <a:lumOff val="25000"/>
                  </a:schemeClr>
                </a:solidFill>
                <a:cs typeface="+mn-ea"/>
                <a:sym typeface="+mn-lt"/>
              </a:rPr>
              <a:t>相关文献</a:t>
            </a:r>
          </a:p>
        </p:txBody>
      </p:sp>
      <p:sp>
        <p:nvSpPr>
          <p:cNvPr id="2" name="文本框 1">
            <a:extLst>
              <a:ext uri="{FF2B5EF4-FFF2-40B4-BE49-F238E27FC236}">
                <a16:creationId xmlns:a16="http://schemas.microsoft.com/office/drawing/2014/main" id="{D511818B-7345-1DAD-1E2D-08513BE51ABD}"/>
              </a:ext>
            </a:extLst>
          </p:cNvPr>
          <p:cNvSpPr txBox="1">
            <a:spLocks noChangeArrowheads="1"/>
          </p:cNvSpPr>
          <p:nvPr/>
        </p:nvSpPr>
        <p:spPr bwMode="auto">
          <a:xfrm>
            <a:off x="679337" y="1375557"/>
            <a:ext cx="955804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李东光，张国雄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高速精密激光干涉测量的研究现状及其关键技术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航空精密制造技术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1998</a:t>
            </a:r>
            <a:r>
              <a:rPr lang="zh-CN" altLang="en-US" sz="2000" dirty="0">
                <a:latin typeface="楷体" panose="02010609060101010101" pitchFamily="49" charset="-122"/>
                <a:ea typeface="楷体" panose="02010609060101010101" pitchFamily="49" charset="-122"/>
              </a:rPr>
              <a:t>年第</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期</a:t>
            </a:r>
            <a:r>
              <a:rPr lang="en-US" altLang="zh-CN" sz="2000" dirty="0">
                <a:latin typeface="楷体" panose="02010609060101010101" pitchFamily="49" charset="-122"/>
                <a:ea typeface="楷体" panose="02010609060101010101" pitchFamily="49" charset="-122"/>
              </a:rPr>
              <a:t>.</a:t>
            </a:r>
          </a:p>
          <a:p>
            <a:pPr>
              <a:lnSpc>
                <a:spcPct val="150000"/>
              </a:lnSpc>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谭翔飞</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用于精密位移测量的单频激光干涉系统研究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，硕士学位论文，浙江大学，</a:t>
            </a:r>
            <a:r>
              <a:rPr lang="en-US" altLang="zh-CN" sz="2000" dirty="0">
                <a:latin typeface="楷体" panose="02010609060101010101" pitchFamily="49" charset="-122"/>
                <a:ea typeface="楷体" panose="02010609060101010101" pitchFamily="49" charset="-122"/>
              </a:rPr>
              <a:t>2013</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a:t>
            </a:r>
          </a:p>
          <a:p>
            <a:pPr>
              <a:lnSpc>
                <a:spcPct val="150000"/>
              </a:lnSpc>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尹子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单频激光干涉仪信号处理及其测量技术研究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，硕士学位论文，长春理工大学，</a:t>
            </a:r>
            <a:r>
              <a:rPr lang="en-US" altLang="zh-CN" sz="2000" dirty="0">
                <a:latin typeface="楷体" panose="02010609060101010101" pitchFamily="49" charset="-122"/>
                <a:ea typeface="楷体" panose="02010609060101010101" pitchFamily="49" charset="-122"/>
              </a:rPr>
              <a:t>2013</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a:t>
            </a:r>
          </a:p>
          <a:p>
            <a:pPr>
              <a:lnSpc>
                <a:spcPct val="150000"/>
              </a:lnSpc>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彭其先，蒙建华，刘俊，马如超，李泽仁</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激光干涉测速技术在火炮弹道研究中的应用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弹道学报</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2008</a:t>
            </a:r>
            <a:r>
              <a:rPr lang="zh-CN" altLang="en-US" sz="2000" dirty="0">
                <a:latin typeface="楷体" panose="02010609060101010101" pitchFamily="49" charset="-122"/>
                <a:ea typeface="楷体" panose="02010609060101010101" pitchFamily="49" charset="-122"/>
              </a:rPr>
              <a:t>年第</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期</a:t>
            </a:r>
            <a:r>
              <a:rPr lang="en-US" altLang="zh-CN" sz="2000" dirty="0">
                <a:latin typeface="楷体" panose="02010609060101010101" pitchFamily="49" charset="-122"/>
                <a:ea typeface="楷体" panose="02010609060101010101" pitchFamily="49" charset="-122"/>
              </a:rPr>
              <a:t>.</a:t>
            </a:r>
          </a:p>
          <a:p>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11922493"/>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4"/>
          <p:cNvSpPr txBox="1"/>
          <p:nvPr/>
        </p:nvSpPr>
        <p:spPr>
          <a:xfrm>
            <a:off x="679337" y="262843"/>
            <a:ext cx="4516117"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75000"/>
                    <a:lumOff val="25000"/>
                  </a:schemeClr>
                </a:solidFill>
                <a:cs typeface="+mn-ea"/>
                <a:sym typeface="+mn-lt"/>
              </a:rPr>
              <a:t>相关文献</a:t>
            </a:r>
          </a:p>
        </p:txBody>
      </p:sp>
      <p:sp>
        <p:nvSpPr>
          <p:cNvPr id="2" name="文本框 1">
            <a:extLst>
              <a:ext uri="{FF2B5EF4-FFF2-40B4-BE49-F238E27FC236}">
                <a16:creationId xmlns:a16="http://schemas.microsoft.com/office/drawing/2014/main" id="{D511818B-7345-1DAD-1E2D-08513BE51ABD}"/>
              </a:ext>
            </a:extLst>
          </p:cNvPr>
          <p:cNvSpPr txBox="1">
            <a:spLocks noChangeArrowheads="1"/>
          </p:cNvSpPr>
          <p:nvPr/>
        </p:nvSpPr>
        <p:spPr bwMode="auto">
          <a:xfrm>
            <a:off x="679337" y="967039"/>
            <a:ext cx="10607788"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b="1" dirty="0">
                <a:solidFill>
                  <a:srgbClr val="0D0D0D"/>
                </a:solidFill>
                <a:latin typeface="楷体" panose="02010609060101010101" pitchFamily="49" charset="-122"/>
                <a:ea typeface="楷体" panose="02010609060101010101" pitchFamily="49" charset="-122"/>
                <a:cs typeface="+mn-ea"/>
                <a:sym typeface="+mn-lt"/>
              </a:rPr>
              <a:t>[1]</a:t>
            </a:r>
            <a:r>
              <a:rPr lang="zh-CN" altLang="en-US" sz="2000" dirty="0">
                <a:latin typeface="楷体" panose="02010609060101010101" pitchFamily="49" charset="-122"/>
                <a:ea typeface="楷体" panose="02010609060101010101" pitchFamily="49" charset="-122"/>
              </a:rPr>
              <a:t>李东光，张国雄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高速精密激光干涉测量的研究现状及其关键技术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航空精密制造技术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1998</a:t>
            </a:r>
            <a:r>
              <a:rPr lang="zh-CN" altLang="en-US" sz="2000" dirty="0">
                <a:latin typeface="楷体" panose="02010609060101010101" pitchFamily="49" charset="-122"/>
                <a:ea typeface="楷体" panose="02010609060101010101" pitchFamily="49" charset="-122"/>
              </a:rPr>
              <a:t>年第</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期</a:t>
            </a:r>
            <a:r>
              <a:rPr lang="en-US" altLang="zh-CN" sz="2000" dirty="0">
                <a:latin typeface="楷体" panose="02010609060101010101" pitchFamily="49" charset="-122"/>
                <a:ea typeface="楷体" panose="02010609060101010101" pitchFamily="49" charset="-122"/>
              </a:rPr>
              <a:t>.</a:t>
            </a:r>
          </a:p>
          <a:p>
            <a:pPr>
              <a:lnSpc>
                <a:spcPct val="150000"/>
              </a:lnSpc>
            </a:pPr>
            <a:endParaRPr lang="zh-CN" altLang="en-US" sz="2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21D9A6AF-5C39-BFF0-1075-5432DC2C4068}"/>
              </a:ext>
            </a:extLst>
          </p:cNvPr>
          <p:cNvSpPr txBox="1"/>
          <p:nvPr/>
        </p:nvSpPr>
        <p:spPr>
          <a:xfrm>
            <a:off x="586221" y="2167370"/>
            <a:ext cx="8324850" cy="4203074"/>
          </a:xfrm>
          <a:prstGeom prst="rect">
            <a:avLst/>
          </a:prstGeom>
          <a:noFill/>
        </p:spPr>
        <p:txBody>
          <a:bodyPr wrap="square" rtlCol="0">
            <a:spAutoFit/>
          </a:bodyPr>
          <a:lstStyle/>
          <a:p>
            <a:pPr>
              <a:lnSpc>
                <a:spcPct val="150000"/>
              </a:lnSpc>
            </a:pPr>
            <a:r>
              <a:rPr lang="zh-CN" altLang="en-US" dirty="0"/>
              <a:t>一、激光干涉仪的研究现状</a:t>
            </a:r>
            <a:endParaRPr lang="en-US" altLang="zh-CN" dirty="0"/>
          </a:p>
          <a:p>
            <a:pPr>
              <a:lnSpc>
                <a:spcPct val="150000"/>
              </a:lnSpc>
            </a:pPr>
            <a:r>
              <a:rPr lang="zh-CN" altLang="en-US" dirty="0"/>
              <a:t>  国外主要激光干涉测量系统厂家的产品和技术指标</a:t>
            </a:r>
            <a:endParaRPr lang="en-US" altLang="zh-CN" dirty="0"/>
          </a:p>
          <a:p>
            <a:pPr>
              <a:lnSpc>
                <a:spcPct val="150000"/>
              </a:lnSpc>
            </a:pPr>
            <a:r>
              <a:rPr lang="zh-CN" altLang="en-US" dirty="0"/>
              <a:t>  国内的研究现状及亟待解决的关键技术问题</a:t>
            </a:r>
            <a:endParaRPr lang="en-US" altLang="zh-CN" dirty="0"/>
          </a:p>
          <a:p>
            <a:pPr>
              <a:lnSpc>
                <a:spcPct val="150000"/>
              </a:lnSpc>
            </a:pPr>
            <a:r>
              <a:rPr lang="zh-CN" altLang="en-US" dirty="0"/>
              <a:t>二、影响激光干涉仪测量精度及测量速度的因素和解决方法</a:t>
            </a:r>
            <a:endParaRPr lang="en-US" altLang="zh-CN" dirty="0"/>
          </a:p>
          <a:p>
            <a:pPr>
              <a:lnSpc>
                <a:spcPct val="150000"/>
              </a:lnSpc>
            </a:pPr>
            <a:r>
              <a:rPr lang="en-US" altLang="zh-CN" dirty="0"/>
              <a:t>  1.</a:t>
            </a:r>
            <a:r>
              <a:rPr lang="zh-CN" altLang="en-US" dirty="0"/>
              <a:t>激光光源稳频技术及光学反馈</a:t>
            </a:r>
            <a:endParaRPr lang="en-US" altLang="zh-CN" dirty="0"/>
          </a:p>
          <a:p>
            <a:pPr>
              <a:lnSpc>
                <a:spcPct val="150000"/>
              </a:lnSpc>
            </a:pPr>
            <a:r>
              <a:rPr lang="en-US" altLang="zh-CN" dirty="0"/>
              <a:t>  2.</a:t>
            </a:r>
            <a:r>
              <a:rPr lang="zh-CN" altLang="en-US" dirty="0"/>
              <a:t>测量精度与测量速度的制约因素</a:t>
            </a:r>
            <a:endParaRPr lang="en-US" altLang="zh-CN" dirty="0"/>
          </a:p>
          <a:p>
            <a:pPr>
              <a:lnSpc>
                <a:spcPct val="150000"/>
              </a:lnSpc>
            </a:pPr>
            <a:r>
              <a:rPr lang="zh-CN" altLang="en-US" dirty="0"/>
              <a:t>      单频激光干涉</a:t>
            </a:r>
            <a:endParaRPr lang="en-US" altLang="zh-CN" dirty="0"/>
          </a:p>
          <a:p>
            <a:pPr>
              <a:lnSpc>
                <a:spcPct val="150000"/>
              </a:lnSpc>
            </a:pPr>
            <a:r>
              <a:rPr lang="zh-CN" altLang="en-US" dirty="0"/>
              <a:t>      外差式（双频）激光干涉</a:t>
            </a:r>
            <a:endParaRPr lang="en-US" altLang="zh-CN" dirty="0"/>
          </a:p>
          <a:p>
            <a:pPr>
              <a:lnSpc>
                <a:spcPct val="150000"/>
              </a:lnSpc>
            </a:pPr>
            <a:r>
              <a:rPr lang="en-US" altLang="zh-CN" dirty="0"/>
              <a:t>  3.</a:t>
            </a:r>
            <a:r>
              <a:rPr lang="zh-CN" altLang="en-US" dirty="0"/>
              <a:t>空气折射率的影响及补偿   </a:t>
            </a:r>
            <a:endParaRPr lang="en-US" altLang="zh-CN" dirty="0"/>
          </a:p>
          <a:p>
            <a:pPr>
              <a:lnSpc>
                <a:spcPct val="150000"/>
              </a:lnSpc>
            </a:pPr>
            <a:r>
              <a:rPr lang="en-US" altLang="zh-CN" dirty="0"/>
              <a:t>  4.</a:t>
            </a:r>
            <a:r>
              <a:rPr lang="zh-CN" altLang="en-US" dirty="0"/>
              <a:t>干涉条纹细分的电子系统</a:t>
            </a:r>
          </a:p>
        </p:txBody>
      </p:sp>
      <p:pic>
        <p:nvPicPr>
          <p:cNvPr id="5" name="图片 4">
            <a:extLst>
              <a:ext uri="{FF2B5EF4-FFF2-40B4-BE49-F238E27FC236}">
                <a16:creationId xmlns:a16="http://schemas.microsoft.com/office/drawing/2014/main" id="{01E68A7F-520A-6CC0-09F0-013B89130DC4}"/>
              </a:ext>
            </a:extLst>
          </p:cNvPr>
          <p:cNvPicPr>
            <a:picLocks noChangeAspect="1"/>
          </p:cNvPicPr>
          <p:nvPr/>
        </p:nvPicPr>
        <p:blipFill>
          <a:blip r:embed="rId2"/>
          <a:stretch>
            <a:fillRect/>
          </a:stretch>
        </p:blipFill>
        <p:spPr>
          <a:xfrm>
            <a:off x="7557222" y="1739077"/>
            <a:ext cx="3020724" cy="1923541"/>
          </a:xfrm>
          <a:prstGeom prst="rect">
            <a:avLst/>
          </a:prstGeom>
        </p:spPr>
      </p:pic>
      <p:pic>
        <p:nvPicPr>
          <p:cNvPr id="7" name="图片 6">
            <a:extLst>
              <a:ext uri="{FF2B5EF4-FFF2-40B4-BE49-F238E27FC236}">
                <a16:creationId xmlns:a16="http://schemas.microsoft.com/office/drawing/2014/main" id="{CFD95413-BA93-A359-B7A6-1CF09C99DA49}"/>
              </a:ext>
            </a:extLst>
          </p:cNvPr>
          <p:cNvPicPr>
            <a:picLocks noChangeAspect="1"/>
          </p:cNvPicPr>
          <p:nvPr/>
        </p:nvPicPr>
        <p:blipFill>
          <a:blip r:embed="rId3"/>
          <a:stretch>
            <a:fillRect/>
          </a:stretch>
        </p:blipFill>
        <p:spPr>
          <a:xfrm>
            <a:off x="4575898" y="4180966"/>
            <a:ext cx="3501304" cy="2030607"/>
          </a:xfrm>
          <a:prstGeom prst="rect">
            <a:avLst/>
          </a:prstGeom>
        </p:spPr>
      </p:pic>
      <p:pic>
        <p:nvPicPr>
          <p:cNvPr id="9" name="图片 8">
            <a:extLst>
              <a:ext uri="{FF2B5EF4-FFF2-40B4-BE49-F238E27FC236}">
                <a16:creationId xmlns:a16="http://schemas.microsoft.com/office/drawing/2014/main" id="{B72FA626-A29A-F34F-4B5D-FD90A503F6F8}"/>
              </a:ext>
            </a:extLst>
          </p:cNvPr>
          <p:cNvPicPr>
            <a:picLocks noChangeAspect="1"/>
          </p:cNvPicPr>
          <p:nvPr/>
        </p:nvPicPr>
        <p:blipFill>
          <a:blip r:embed="rId4"/>
          <a:stretch>
            <a:fillRect/>
          </a:stretch>
        </p:blipFill>
        <p:spPr>
          <a:xfrm>
            <a:off x="8426161" y="3812442"/>
            <a:ext cx="3501304" cy="2614610"/>
          </a:xfrm>
          <a:prstGeom prst="rect">
            <a:avLst/>
          </a:prstGeom>
        </p:spPr>
      </p:pic>
    </p:spTree>
    <p:extLst>
      <p:ext uri="{BB962C8B-B14F-4D97-AF65-F5344CB8AC3E}">
        <p14:creationId xmlns:p14="http://schemas.microsoft.com/office/powerpoint/2010/main" val="534383720"/>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4"/>
          <p:cNvSpPr txBox="1"/>
          <p:nvPr/>
        </p:nvSpPr>
        <p:spPr>
          <a:xfrm>
            <a:off x="679337" y="262843"/>
            <a:ext cx="4516117"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75000"/>
                    <a:lumOff val="25000"/>
                  </a:schemeClr>
                </a:solidFill>
                <a:cs typeface="+mn-ea"/>
                <a:sym typeface="+mn-lt"/>
              </a:rPr>
              <a:t>相关文献</a:t>
            </a:r>
          </a:p>
        </p:txBody>
      </p:sp>
      <p:sp>
        <p:nvSpPr>
          <p:cNvPr id="2" name="文本框 1">
            <a:extLst>
              <a:ext uri="{FF2B5EF4-FFF2-40B4-BE49-F238E27FC236}">
                <a16:creationId xmlns:a16="http://schemas.microsoft.com/office/drawing/2014/main" id="{D511818B-7345-1DAD-1E2D-08513BE51ABD}"/>
              </a:ext>
            </a:extLst>
          </p:cNvPr>
          <p:cNvSpPr txBox="1">
            <a:spLocks noChangeArrowheads="1"/>
          </p:cNvSpPr>
          <p:nvPr/>
        </p:nvSpPr>
        <p:spPr bwMode="auto">
          <a:xfrm>
            <a:off x="679337" y="967039"/>
            <a:ext cx="10607788"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谭翔飞</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用于精密位移测量的单频激光干涉系统研究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，硕士学位论文，浙江大学，</a:t>
            </a:r>
            <a:r>
              <a:rPr lang="en-US" altLang="zh-CN" sz="2000" dirty="0">
                <a:latin typeface="楷体" panose="02010609060101010101" pitchFamily="49" charset="-122"/>
                <a:ea typeface="楷体" panose="02010609060101010101" pitchFamily="49" charset="-122"/>
              </a:rPr>
              <a:t>2013</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a:t>
            </a:r>
          </a:p>
          <a:p>
            <a:pPr>
              <a:lnSpc>
                <a:spcPct val="150000"/>
              </a:lnSpc>
            </a:pPr>
            <a:endParaRPr lang="zh-CN" altLang="en-US" sz="2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21D9A6AF-5C39-BFF0-1075-5432DC2C4068}"/>
              </a:ext>
            </a:extLst>
          </p:cNvPr>
          <p:cNvSpPr txBox="1"/>
          <p:nvPr/>
        </p:nvSpPr>
        <p:spPr>
          <a:xfrm>
            <a:off x="602447" y="1976585"/>
            <a:ext cx="4321970" cy="4203074"/>
          </a:xfrm>
          <a:prstGeom prst="rect">
            <a:avLst/>
          </a:prstGeom>
          <a:noFill/>
        </p:spPr>
        <p:txBody>
          <a:bodyPr wrap="square" rtlCol="0">
            <a:spAutoFit/>
          </a:bodyPr>
          <a:lstStyle/>
          <a:p>
            <a:pPr>
              <a:lnSpc>
                <a:spcPct val="150000"/>
              </a:lnSpc>
            </a:pPr>
            <a:r>
              <a:rPr lang="zh-CN" altLang="en-US" dirty="0"/>
              <a:t>在激光干涉测量理论的基础上，自主设计并构建了一套激光干涉测量系统，包括光路结构和转换电路设计，以及后续的实验采样和数据处理等。</a:t>
            </a:r>
            <a:endParaRPr lang="en-US" altLang="zh-CN" dirty="0"/>
          </a:p>
          <a:p>
            <a:pPr>
              <a:lnSpc>
                <a:spcPct val="150000"/>
              </a:lnSpc>
            </a:pPr>
            <a:r>
              <a:rPr lang="zh-CN" altLang="en-US" dirty="0"/>
              <a:t>一、绪论</a:t>
            </a:r>
            <a:endParaRPr lang="en-US" altLang="zh-CN" dirty="0"/>
          </a:p>
          <a:p>
            <a:pPr>
              <a:lnSpc>
                <a:spcPct val="150000"/>
              </a:lnSpc>
            </a:pPr>
            <a:r>
              <a:rPr lang="zh-CN" altLang="en-US" dirty="0"/>
              <a:t>二、精密位移测量的激光干涉原理</a:t>
            </a:r>
            <a:endParaRPr lang="en-US" altLang="zh-CN" dirty="0"/>
          </a:p>
          <a:p>
            <a:pPr>
              <a:lnSpc>
                <a:spcPct val="150000"/>
              </a:lnSpc>
            </a:pPr>
            <a:r>
              <a:rPr lang="zh-CN" altLang="en-US" dirty="0"/>
              <a:t>三、激光干涉光学系统构建</a:t>
            </a:r>
            <a:endParaRPr lang="en-US" altLang="zh-CN" dirty="0"/>
          </a:p>
          <a:p>
            <a:pPr>
              <a:lnSpc>
                <a:spcPct val="150000"/>
              </a:lnSpc>
            </a:pPr>
            <a:r>
              <a:rPr lang="zh-CN" altLang="en-US" dirty="0"/>
              <a:t>        采用经典的迈克尔逊干涉仪结构</a:t>
            </a:r>
            <a:endParaRPr lang="en-US" altLang="zh-CN" dirty="0"/>
          </a:p>
          <a:p>
            <a:pPr>
              <a:lnSpc>
                <a:spcPct val="150000"/>
              </a:lnSpc>
            </a:pPr>
            <a:r>
              <a:rPr lang="zh-CN" altLang="en-US" dirty="0"/>
              <a:t>四、激光干涉条纹的数据采集及处理</a:t>
            </a:r>
            <a:endParaRPr lang="en-US" altLang="zh-CN" dirty="0"/>
          </a:p>
          <a:p>
            <a:pPr>
              <a:lnSpc>
                <a:spcPct val="150000"/>
              </a:lnSpc>
            </a:pPr>
            <a:r>
              <a:rPr lang="zh-CN" altLang="en-US" dirty="0"/>
              <a:t>         光电转换电路</a:t>
            </a:r>
          </a:p>
        </p:txBody>
      </p:sp>
      <p:pic>
        <p:nvPicPr>
          <p:cNvPr id="5" name="图片 4">
            <a:extLst>
              <a:ext uri="{FF2B5EF4-FFF2-40B4-BE49-F238E27FC236}">
                <a16:creationId xmlns:a16="http://schemas.microsoft.com/office/drawing/2014/main" id="{10E61DCE-2FD6-3EC5-9B6A-2BF928924FF4}"/>
              </a:ext>
            </a:extLst>
          </p:cNvPr>
          <p:cNvPicPr>
            <a:picLocks noChangeAspect="1"/>
          </p:cNvPicPr>
          <p:nvPr/>
        </p:nvPicPr>
        <p:blipFill>
          <a:blip r:embed="rId2"/>
          <a:stretch>
            <a:fillRect/>
          </a:stretch>
        </p:blipFill>
        <p:spPr>
          <a:xfrm>
            <a:off x="6258358" y="1465333"/>
            <a:ext cx="3565439" cy="1813797"/>
          </a:xfrm>
          <a:prstGeom prst="rect">
            <a:avLst/>
          </a:prstGeom>
        </p:spPr>
      </p:pic>
      <p:pic>
        <p:nvPicPr>
          <p:cNvPr id="7" name="图片 6">
            <a:extLst>
              <a:ext uri="{FF2B5EF4-FFF2-40B4-BE49-F238E27FC236}">
                <a16:creationId xmlns:a16="http://schemas.microsoft.com/office/drawing/2014/main" id="{510DCF5D-671A-D8A0-7B4E-8837E58CA012}"/>
              </a:ext>
            </a:extLst>
          </p:cNvPr>
          <p:cNvPicPr>
            <a:picLocks noChangeAspect="1"/>
          </p:cNvPicPr>
          <p:nvPr/>
        </p:nvPicPr>
        <p:blipFill>
          <a:blip r:embed="rId3"/>
          <a:stretch>
            <a:fillRect/>
          </a:stretch>
        </p:blipFill>
        <p:spPr>
          <a:xfrm>
            <a:off x="4924417" y="3578871"/>
            <a:ext cx="7267583" cy="3194429"/>
          </a:xfrm>
          <a:prstGeom prst="rect">
            <a:avLst/>
          </a:prstGeom>
        </p:spPr>
      </p:pic>
    </p:spTree>
    <p:extLst>
      <p:ext uri="{BB962C8B-B14F-4D97-AF65-F5344CB8AC3E}">
        <p14:creationId xmlns:p14="http://schemas.microsoft.com/office/powerpoint/2010/main" val="3560295658"/>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4"/>
          <p:cNvSpPr txBox="1"/>
          <p:nvPr/>
        </p:nvSpPr>
        <p:spPr>
          <a:xfrm>
            <a:off x="679337" y="262843"/>
            <a:ext cx="4516117"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75000"/>
                    <a:lumOff val="25000"/>
                  </a:schemeClr>
                </a:solidFill>
                <a:cs typeface="+mn-ea"/>
                <a:sym typeface="+mn-lt"/>
              </a:rPr>
              <a:t>相关文献</a:t>
            </a:r>
          </a:p>
        </p:txBody>
      </p:sp>
      <p:sp>
        <p:nvSpPr>
          <p:cNvPr id="2" name="文本框 1">
            <a:extLst>
              <a:ext uri="{FF2B5EF4-FFF2-40B4-BE49-F238E27FC236}">
                <a16:creationId xmlns:a16="http://schemas.microsoft.com/office/drawing/2014/main" id="{D511818B-7345-1DAD-1E2D-08513BE51ABD}"/>
              </a:ext>
            </a:extLst>
          </p:cNvPr>
          <p:cNvSpPr txBox="1">
            <a:spLocks noChangeArrowheads="1"/>
          </p:cNvSpPr>
          <p:nvPr/>
        </p:nvSpPr>
        <p:spPr bwMode="auto">
          <a:xfrm>
            <a:off x="679337" y="967039"/>
            <a:ext cx="10607788"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尹子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单频激光干涉仪信号处理及其测量技术研究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，硕士学位论文，长春理工大学，</a:t>
            </a:r>
            <a:r>
              <a:rPr lang="en-US" altLang="zh-CN" sz="2000" dirty="0">
                <a:latin typeface="楷体" panose="02010609060101010101" pitchFamily="49" charset="-122"/>
                <a:ea typeface="楷体" panose="02010609060101010101" pitchFamily="49" charset="-122"/>
              </a:rPr>
              <a:t>2013</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a:t>
            </a:r>
          </a:p>
          <a:p>
            <a:pPr>
              <a:lnSpc>
                <a:spcPct val="150000"/>
              </a:lnSpc>
            </a:pPr>
            <a:endParaRPr lang="zh-CN" altLang="en-US" sz="2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21D9A6AF-5C39-BFF0-1075-5432DC2C4068}"/>
              </a:ext>
            </a:extLst>
          </p:cNvPr>
          <p:cNvSpPr txBox="1"/>
          <p:nvPr/>
        </p:nvSpPr>
        <p:spPr>
          <a:xfrm>
            <a:off x="904875" y="2257425"/>
            <a:ext cx="4321970" cy="3372077"/>
          </a:xfrm>
          <a:prstGeom prst="rect">
            <a:avLst/>
          </a:prstGeom>
          <a:noFill/>
        </p:spPr>
        <p:txBody>
          <a:bodyPr wrap="square" rtlCol="0">
            <a:spAutoFit/>
          </a:bodyPr>
          <a:lstStyle/>
          <a:p>
            <a:pPr>
              <a:lnSpc>
                <a:spcPct val="150000"/>
              </a:lnSpc>
            </a:pPr>
            <a:r>
              <a:rPr lang="zh-CN" altLang="en-US" dirty="0"/>
              <a:t>分别从分波阵面法和分振幅法来讨论研究相干光的获得。对迈克尔逊干涉条纹的产生进行分析。研制了一种可调光程的激光测长仪。</a:t>
            </a:r>
            <a:endParaRPr lang="en-US" altLang="zh-CN" dirty="0"/>
          </a:p>
          <a:p>
            <a:pPr>
              <a:lnSpc>
                <a:spcPct val="150000"/>
              </a:lnSpc>
            </a:pPr>
            <a:r>
              <a:rPr lang="zh-CN" altLang="en-US" dirty="0"/>
              <a:t>一、绪论</a:t>
            </a:r>
            <a:endParaRPr lang="en-US" altLang="zh-CN" dirty="0"/>
          </a:p>
          <a:p>
            <a:pPr>
              <a:lnSpc>
                <a:spcPct val="150000"/>
              </a:lnSpc>
            </a:pPr>
            <a:r>
              <a:rPr lang="zh-CN" altLang="en-US" dirty="0"/>
              <a:t>二、单频激光干涉仪原理及特性分析</a:t>
            </a:r>
            <a:endParaRPr lang="en-US" altLang="zh-CN" dirty="0"/>
          </a:p>
          <a:p>
            <a:pPr>
              <a:lnSpc>
                <a:spcPct val="150000"/>
              </a:lnSpc>
            </a:pPr>
            <a:r>
              <a:rPr lang="zh-CN" altLang="en-US" dirty="0"/>
              <a:t>三、焦平面上等倾干涉条纹能量计算</a:t>
            </a:r>
            <a:endParaRPr lang="en-US" altLang="zh-CN" dirty="0"/>
          </a:p>
          <a:p>
            <a:pPr>
              <a:lnSpc>
                <a:spcPct val="150000"/>
              </a:lnSpc>
            </a:pPr>
            <a:r>
              <a:rPr lang="zh-CN" altLang="en-US" dirty="0"/>
              <a:t>四、激光干涉测长机的研制</a:t>
            </a:r>
          </a:p>
        </p:txBody>
      </p:sp>
      <p:pic>
        <p:nvPicPr>
          <p:cNvPr id="6" name="图片 5">
            <a:extLst>
              <a:ext uri="{FF2B5EF4-FFF2-40B4-BE49-F238E27FC236}">
                <a16:creationId xmlns:a16="http://schemas.microsoft.com/office/drawing/2014/main" id="{DC3A3713-6623-EC14-B2C4-BB9F24589B0D}"/>
              </a:ext>
            </a:extLst>
          </p:cNvPr>
          <p:cNvPicPr>
            <a:picLocks noChangeAspect="1"/>
          </p:cNvPicPr>
          <p:nvPr/>
        </p:nvPicPr>
        <p:blipFill>
          <a:blip r:embed="rId2"/>
          <a:stretch>
            <a:fillRect/>
          </a:stretch>
        </p:blipFill>
        <p:spPr>
          <a:xfrm>
            <a:off x="6222207" y="3429000"/>
            <a:ext cx="4816588" cy="3289697"/>
          </a:xfrm>
          <a:prstGeom prst="rect">
            <a:avLst/>
          </a:prstGeom>
        </p:spPr>
      </p:pic>
      <p:pic>
        <p:nvPicPr>
          <p:cNvPr id="9" name="图片 8">
            <a:extLst>
              <a:ext uri="{FF2B5EF4-FFF2-40B4-BE49-F238E27FC236}">
                <a16:creationId xmlns:a16="http://schemas.microsoft.com/office/drawing/2014/main" id="{9F611B80-A7F7-9AE0-62AB-ADCF8E6E0976}"/>
              </a:ext>
            </a:extLst>
          </p:cNvPr>
          <p:cNvPicPr>
            <a:picLocks noChangeAspect="1"/>
          </p:cNvPicPr>
          <p:nvPr/>
        </p:nvPicPr>
        <p:blipFill>
          <a:blip r:embed="rId3"/>
          <a:stretch>
            <a:fillRect/>
          </a:stretch>
        </p:blipFill>
        <p:spPr>
          <a:xfrm>
            <a:off x="5765007" y="1464976"/>
            <a:ext cx="1828800" cy="2176463"/>
          </a:xfrm>
          <a:prstGeom prst="rect">
            <a:avLst/>
          </a:prstGeom>
        </p:spPr>
      </p:pic>
      <p:pic>
        <p:nvPicPr>
          <p:cNvPr id="12" name="图片 11">
            <a:extLst>
              <a:ext uri="{FF2B5EF4-FFF2-40B4-BE49-F238E27FC236}">
                <a16:creationId xmlns:a16="http://schemas.microsoft.com/office/drawing/2014/main" id="{5397C890-EF29-18E8-2C32-EAC8462D76AD}"/>
              </a:ext>
            </a:extLst>
          </p:cNvPr>
          <p:cNvPicPr>
            <a:picLocks noChangeAspect="1"/>
          </p:cNvPicPr>
          <p:nvPr/>
        </p:nvPicPr>
        <p:blipFill>
          <a:blip r:embed="rId4"/>
          <a:stretch>
            <a:fillRect/>
          </a:stretch>
        </p:blipFill>
        <p:spPr>
          <a:xfrm>
            <a:off x="8358187" y="1669635"/>
            <a:ext cx="1714968" cy="1614743"/>
          </a:xfrm>
          <a:prstGeom prst="rect">
            <a:avLst/>
          </a:prstGeom>
        </p:spPr>
      </p:pic>
    </p:spTree>
    <p:extLst>
      <p:ext uri="{BB962C8B-B14F-4D97-AF65-F5344CB8AC3E}">
        <p14:creationId xmlns:p14="http://schemas.microsoft.com/office/powerpoint/2010/main" val="2075087837"/>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4"/>
          <p:cNvSpPr txBox="1"/>
          <p:nvPr/>
        </p:nvSpPr>
        <p:spPr>
          <a:xfrm>
            <a:off x="679337" y="262843"/>
            <a:ext cx="4516117"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75000"/>
                    <a:lumOff val="25000"/>
                  </a:schemeClr>
                </a:solidFill>
                <a:cs typeface="+mn-ea"/>
                <a:sym typeface="+mn-lt"/>
              </a:rPr>
              <a:t>相关文献</a:t>
            </a:r>
          </a:p>
        </p:txBody>
      </p:sp>
      <p:sp>
        <p:nvSpPr>
          <p:cNvPr id="2" name="文本框 1">
            <a:extLst>
              <a:ext uri="{FF2B5EF4-FFF2-40B4-BE49-F238E27FC236}">
                <a16:creationId xmlns:a16="http://schemas.microsoft.com/office/drawing/2014/main" id="{D511818B-7345-1DAD-1E2D-08513BE51ABD}"/>
              </a:ext>
            </a:extLst>
          </p:cNvPr>
          <p:cNvSpPr txBox="1">
            <a:spLocks noChangeArrowheads="1"/>
          </p:cNvSpPr>
          <p:nvPr/>
        </p:nvSpPr>
        <p:spPr bwMode="auto">
          <a:xfrm>
            <a:off x="679337" y="967039"/>
            <a:ext cx="10607788"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彭其先，蒙建华，刘俊，马如超，李泽仁</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激光干涉测速技术在火炮弹道研究中的应用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弹道学报</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2008</a:t>
            </a:r>
            <a:r>
              <a:rPr lang="zh-CN" altLang="en-US" sz="2000" dirty="0">
                <a:latin typeface="楷体" panose="02010609060101010101" pitchFamily="49" charset="-122"/>
                <a:ea typeface="楷体" panose="02010609060101010101" pitchFamily="49" charset="-122"/>
              </a:rPr>
              <a:t>年第</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期</a:t>
            </a:r>
            <a:r>
              <a:rPr lang="en-US" altLang="zh-CN" sz="2000" dirty="0">
                <a:latin typeface="楷体" panose="02010609060101010101" pitchFamily="49" charset="-122"/>
                <a:ea typeface="楷体" panose="02010609060101010101" pitchFamily="49" charset="-122"/>
              </a:rPr>
              <a:t>.</a:t>
            </a:r>
          </a:p>
          <a:p>
            <a:pPr>
              <a:lnSpc>
                <a:spcPct val="150000"/>
              </a:lnSpc>
            </a:pPr>
            <a:endParaRPr lang="zh-CN" altLang="en-US" sz="2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21D9A6AF-5C39-BFF0-1075-5432DC2C4068}"/>
              </a:ext>
            </a:extLst>
          </p:cNvPr>
          <p:cNvSpPr txBox="1"/>
          <p:nvPr/>
        </p:nvSpPr>
        <p:spPr>
          <a:xfrm>
            <a:off x="904875" y="2257425"/>
            <a:ext cx="4321970" cy="3787575"/>
          </a:xfrm>
          <a:prstGeom prst="rect">
            <a:avLst/>
          </a:prstGeom>
          <a:noFill/>
        </p:spPr>
        <p:txBody>
          <a:bodyPr wrap="square" rtlCol="0">
            <a:spAutoFit/>
          </a:bodyPr>
          <a:lstStyle/>
          <a:p>
            <a:pPr>
              <a:lnSpc>
                <a:spcPct val="150000"/>
              </a:lnSpc>
            </a:pPr>
            <a:r>
              <a:rPr lang="zh-CN" altLang="en-US" dirty="0"/>
              <a:t>介绍了任意反射面激光干涉测速技术。针对</a:t>
            </a:r>
            <a:r>
              <a:rPr lang="en-US" altLang="zh-CN" dirty="0"/>
              <a:t>37mm</a:t>
            </a:r>
            <a:r>
              <a:rPr lang="zh-CN" altLang="en-US" dirty="0"/>
              <a:t>滑膛火炮设计了长测量光纤探头。通过实验证明了激光干涉测速技术在火炮研究中的可行性和可靠性。</a:t>
            </a:r>
            <a:endParaRPr lang="en-US" altLang="zh-CN" dirty="0"/>
          </a:p>
          <a:p>
            <a:pPr>
              <a:lnSpc>
                <a:spcPct val="150000"/>
              </a:lnSpc>
            </a:pPr>
            <a:endParaRPr lang="en-US" altLang="zh-CN" dirty="0"/>
          </a:p>
          <a:p>
            <a:pPr>
              <a:lnSpc>
                <a:spcPct val="150000"/>
              </a:lnSpc>
            </a:pPr>
            <a:r>
              <a:rPr lang="zh-CN" altLang="en-US" dirty="0"/>
              <a:t>一、激光干涉测速原理 </a:t>
            </a:r>
            <a:endParaRPr lang="en-US" altLang="zh-CN" dirty="0"/>
          </a:p>
          <a:p>
            <a:pPr>
              <a:lnSpc>
                <a:spcPct val="150000"/>
              </a:lnSpc>
            </a:pPr>
            <a:r>
              <a:rPr lang="zh-CN" altLang="en-US" dirty="0"/>
              <a:t>        迈克尔逊干涉仪，多普勒效应</a:t>
            </a:r>
            <a:endParaRPr lang="en-US" altLang="zh-CN" dirty="0"/>
          </a:p>
          <a:p>
            <a:pPr>
              <a:lnSpc>
                <a:spcPct val="150000"/>
              </a:lnSpc>
            </a:pPr>
            <a:r>
              <a:rPr lang="zh-CN" altLang="en-US" dirty="0"/>
              <a:t>二、实验装置及测试系统</a:t>
            </a:r>
            <a:endParaRPr lang="en-US" altLang="zh-CN" dirty="0"/>
          </a:p>
          <a:p>
            <a:pPr>
              <a:lnSpc>
                <a:spcPct val="150000"/>
              </a:lnSpc>
            </a:pPr>
            <a:r>
              <a:rPr lang="zh-CN" altLang="en-US" dirty="0"/>
              <a:t>三、实验结果</a:t>
            </a:r>
          </a:p>
        </p:txBody>
      </p:sp>
      <p:pic>
        <p:nvPicPr>
          <p:cNvPr id="6" name="图片 5">
            <a:extLst>
              <a:ext uri="{FF2B5EF4-FFF2-40B4-BE49-F238E27FC236}">
                <a16:creationId xmlns:a16="http://schemas.microsoft.com/office/drawing/2014/main" id="{9A0701D4-2589-78AD-414E-8BE5851A7E9B}"/>
              </a:ext>
            </a:extLst>
          </p:cNvPr>
          <p:cNvPicPr>
            <a:picLocks noChangeAspect="1"/>
          </p:cNvPicPr>
          <p:nvPr/>
        </p:nvPicPr>
        <p:blipFill>
          <a:blip r:embed="rId2"/>
          <a:stretch>
            <a:fillRect/>
          </a:stretch>
        </p:blipFill>
        <p:spPr>
          <a:xfrm>
            <a:off x="6729411" y="1485291"/>
            <a:ext cx="3609977" cy="2135833"/>
          </a:xfrm>
          <a:prstGeom prst="rect">
            <a:avLst/>
          </a:prstGeom>
        </p:spPr>
      </p:pic>
      <p:pic>
        <p:nvPicPr>
          <p:cNvPr id="9" name="图片 8">
            <a:extLst>
              <a:ext uri="{FF2B5EF4-FFF2-40B4-BE49-F238E27FC236}">
                <a16:creationId xmlns:a16="http://schemas.microsoft.com/office/drawing/2014/main" id="{7ABE2C83-F0BD-247B-1E43-53B73FA229C3}"/>
              </a:ext>
            </a:extLst>
          </p:cNvPr>
          <p:cNvPicPr>
            <a:picLocks noChangeAspect="1"/>
          </p:cNvPicPr>
          <p:nvPr/>
        </p:nvPicPr>
        <p:blipFill>
          <a:blip r:embed="rId3"/>
          <a:stretch>
            <a:fillRect/>
          </a:stretch>
        </p:blipFill>
        <p:spPr>
          <a:xfrm>
            <a:off x="5778104" y="3985446"/>
            <a:ext cx="2374105" cy="2791820"/>
          </a:xfrm>
          <a:prstGeom prst="rect">
            <a:avLst/>
          </a:prstGeom>
        </p:spPr>
      </p:pic>
      <p:pic>
        <p:nvPicPr>
          <p:cNvPr id="12" name="图片 11">
            <a:extLst>
              <a:ext uri="{FF2B5EF4-FFF2-40B4-BE49-F238E27FC236}">
                <a16:creationId xmlns:a16="http://schemas.microsoft.com/office/drawing/2014/main" id="{4164B102-9FF5-6EEF-C715-4A6ED53151B3}"/>
              </a:ext>
            </a:extLst>
          </p:cNvPr>
          <p:cNvPicPr>
            <a:picLocks noChangeAspect="1"/>
          </p:cNvPicPr>
          <p:nvPr/>
        </p:nvPicPr>
        <p:blipFill>
          <a:blip r:embed="rId4"/>
          <a:stretch>
            <a:fillRect/>
          </a:stretch>
        </p:blipFill>
        <p:spPr>
          <a:xfrm>
            <a:off x="8601076" y="3985446"/>
            <a:ext cx="2066030" cy="2774525"/>
          </a:xfrm>
          <a:prstGeom prst="rect">
            <a:avLst/>
          </a:prstGeom>
        </p:spPr>
      </p:pic>
    </p:spTree>
    <p:extLst>
      <p:ext uri="{BB962C8B-B14F-4D97-AF65-F5344CB8AC3E}">
        <p14:creationId xmlns:p14="http://schemas.microsoft.com/office/powerpoint/2010/main" val="3182708293"/>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5"/>
          <p:cNvSpPr txBox="1"/>
          <p:nvPr/>
        </p:nvSpPr>
        <p:spPr>
          <a:xfrm>
            <a:off x="7270417" y="2843123"/>
            <a:ext cx="3781947" cy="83099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800" b="1" dirty="0">
                <a:cs typeface="+mn-ea"/>
                <a:sym typeface="+mn-lt"/>
              </a:rPr>
              <a:t>目录</a:t>
            </a:r>
            <a:r>
              <a:rPr lang="en-US" altLang="zh-CN" sz="4800" b="1" dirty="0">
                <a:cs typeface="+mn-ea"/>
                <a:sym typeface="+mn-lt"/>
              </a:rPr>
              <a:t>/</a:t>
            </a:r>
            <a:r>
              <a:rPr lang="en-US" altLang="zh-CN" sz="2800" b="1" dirty="0">
                <a:cs typeface="+mn-ea"/>
                <a:sym typeface="+mn-lt"/>
              </a:rPr>
              <a:t>CONTENTS</a:t>
            </a:r>
            <a:endParaRPr lang="zh-CN" altLang="en-US" sz="5400" b="1" dirty="0">
              <a:cs typeface="+mn-ea"/>
              <a:sym typeface="+mn-lt"/>
            </a:endParaRPr>
          </a:p>
        </p:txBody>
      </p:sp>
      <p:sp>
        <p:nvSpPr>
          <p:cNvPr id="43" name="文本框 10"/>
          <p:cNvSpPr txBox="1"/>
          <p:nvPr/>
        </p:nvSpPr>
        <p:spPr>
          <a:xfrm>
            <a:off x="718826" y="905201"/>
            <a:ext cx="851367" cy="646331"/>
          </a:xfrm>
          <a:prstGeom prst="rect">
            <a:avLst/>
          </a:prstGeom>
          <a:solidFill>
            <a:schemeClr val="tx2">
              <a:lumMod val="75000"/>
            </a:schemeClr>
          </a:solid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dirty="0">
                <a:solidFill>
                  <a:schemeClr val="bg1"/>
                </a:solidFill>
                <a:cs typeface="+mn-ea"/>
                <a:sym typeface="+mn-lt"/>
              </a:rPr>
              <a:t>01</a:t>
            </a:r>
            <a:endParaRPr lang="zh-CN" altLang="en-US" sz="3600" b="1" dirty="0">
              <a:solidFill>
                <a:schemeClr val="bg1"/>
              </a:solidFill>
              <a:cs typeface="+mn-ea"/>
              <a:sym typeface="+mn-lt"/>
            </a:endParaRPr>
          </a:p>
        </p:txBody>
      </p:sp>
      <p:sp>
        <p:nvSpPr>
          <p:cNvPr id="44" name="文本框 11"/>
          <p:cNvSpPr txBox="1"/>
          <p:nvPr/>
        </p:nvSpPr>
        <p:spPr>
          <a:xfrm>
            <a:off x="718826" y="3839379"/>
            <a:ext cx="851367" cy="646331"/>
          </a:xfrm>
          <a:prstGeom prst="rect">
            <a:avLst/>
          </a:prstGeom>
          <a:solidFill>
            <a:schemeClr val="tx2">
              <a:lumMod val="75000"/>
            </a:schemeClr>
          </a:solid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dirty="0">
                <a:solidFill>
                  <a:schemeClr val="bg1"/>
                </a:solidFill>
                <a:cs typeface="+mn-ea"/>
                <a:sym typeface="+mn-lt"/>
              </a:rPr>
              <a:t>03</a:t>
            </a:r>
            <a:endParaRPr lang="zh-CN" altLang="en-US" sz="3600" b="1" dirty="0">
              <a:solidFill>
                <a:schemeClr val="bg1"/>
              </a:solidFill>
              <a:cs typeface="+mn-ea"/>
              <a:sym typeface="+mn-lt"/>
            </a:endParaRPr>
          </a:p>
        </p:txBody>
      </p:sp>
      <p:sp>
        <p:nvSpPr>
          <p:cNvPr id="45" name="文本框 12"/>
          <p:cNvSpPr txBox="1"/>
          <p:nvPr/>
        </p:nvSpPr>
        <p:spPr>
          <a:xfrm>
            <a:off x="718826" y="2372290"/>
            <a:ext cx="851367" cy="646331"/>
          </a:xfrm>
          <a:prstGeom prst="rect">
            <a:avLst/>
          </a:prstGeom>
          <a:solidFill>
            <a:schemeClr val="tx2">
              <a:lumMod val="75000"/>
            </a:schemeClr>
          </a:solid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dirty="0">
                <a:solidFill>
                  <a:schemeClr val="bg1"/>
                </a:solidFill>
                <a:cs typeface="+mn-ea"/>
                <a:sym typeface="+mn-lt"/>
              </a:rPr>
              <a:t>02</a:t>
            </a:r>
            <a:endParaRPr lang="zh-CN" altLang="en-US" sz="3600" b="1" dirty="0">
              <a:solidFill>
                <a:schemeClr val="bg1"/>
              </a:solidFill>
              <a:cs typeface="+mn-ea"/>
              <a:sym typeface="+mn-lt"/>
            </a:endParaRPr>
          </a:p>
        </p:txBody>
      </p:sp>
      <p:sp>
        <p:nvSpPr>
          <p:cNvPr id="47" name="文本框 14"/>
          <p:cNvSpPr txBox="1"/>
          <p:nvPr/>
        </p:nvSpPr>
        <p:spPr>
          <a:xfrm>
            <a:off x="1798447" y="905201"/>
            <a:ext cx="4567717"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chemeClr val="tx1">
                    <a:lumMod val="75000"/>
                    <a:lumOff val="25000"/>
                  </a:schemeClr>
                </a:solidFill>
                <a:cs typeface="+mn-ea"/>
                <a:sym typeface="+mn-lt"/>
              </a:rPr>
              <a:t>实验部分</a:t>
            </a:r>
          </a:p>
        </p:txBody>
      </p:sp>
      <p:sp>
        <p:nvSpPr>
          <p:cNvPr id="48" name="文本框 15"/>
          <p:cNvSpPr txBox="1"/>
          <p:nvPr/>
        </p:nvSpPr>
        <p:spPr>
          <a:xfrm>
            <a:off x="1798447" y="2372290"/>
            <a:ext cx="3881917"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chemeClr val="tx1">
                    <a:lumMod val="75000"/>
                    <a:lumOff val="25000"/>
                  </a:schemeClr>
                </a:solidFill>
                <a:cs typeface="+mn-ea"/>
                <a:sym typeface="+mn-lt"/>
              </a:rPr>
              <a:t>教科书中相关章节</a:t>
            </a:r>
          </a:p>
        </p:txBody>
      </p:sp>
      <p:sp>
        <p:nvSpPr>
          <p:cNvPr id="49" name="文本框 16"/>
          <p:cNvSpPr txBox="1"/>
          <p:nvPr/>
        </p:nvSpPr>
        <p:spPr>
          <a:xfrm>
            <a:off x="1798447" y="3839379"/>
            <a:ext cx="3642197"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chemeClr val="tx1">
                    <a:lumMod val="75000"/>
                    <a:lumOff val="25000"/>
                  </a:schemeClr>
                </a:solidFill>
                <a:cs typeface="+mn-ea"/>
                <a:sym typeface="+mn-lt"/>
              </a:rPr>
              <a:t>查阅的相关文献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 calcmode="lin" valueType="num">
                                      <p:cBhvr>
                                        <p:cTn id="9" dur="500" fill="hold"/>
                                        <p:tgtEl>
                                          <p:spTgt spid="43"/>
                                        </p:tgtEl>
                                        <p:attrNameLst>
                                          <p:attrName>style.rotation</p:attrName>
                                        </p:attrNameLst>
                                      </p:cBhvr>
                                      <p:tavLst>
                                        <p:tav tm="0">
                                          <p:val>
                                            <p:fltVal val="360"/>
                                          </p:val>
                                        </p:tav>
                                        <p:tav tm="100000">
                                          <p:val>
                                            <p:fltVal val="0"/>
                                          </p:val>
                                        </p:tav>
                                      </p:tavLst>
                                    </p:anim>
                                    <p:animEffect transition="in" filter="fade">
                                      <p:cBhvr>
                                        <p:cTn id="10" dur="500"/>
                                        <p:tgtEl>
                                          <p:spTgt spid="4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 calcmode="lin" valueType="num">
                                      <p:cBhvr>
                                        <p:cTn id="15" dur="500" fill="hold"/>
                                        <p:tgtEl>
                                          <p:spTgt spid="44"/>
                                        </p:tgtEl>
                                        <p:attrNameLst>
                                          <p:attrName>style.rotation</p:attrName>
                                        </p:attrNameLst>
                                      </p:cBhvr>
                                      <p:tavLst>
                                        <p:tav tm="0">
                                          <p:val>
                                            <p:fltVal val="360"/>
                                          </p:val>
                                        </p:tav>
                                        <p:tav tm="100000">
                                          <p:val>
                                            <p:fltVal val="0"/>
                                          </p:val>
                                        </p:tav>
                                      </p:tavLst>
                                    </p:anim>
                                    <p:animEffect transition="in" filter="fade">
                                      <p:cBhvr>
                                        <p:cTn id="16" dur="500"/>
                                        <p:tgtEl>
                                          <p:spTgt spid="4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 calcmode="lin" valueType="num">
                                      <p:cBhvr>
                                        <p:cTn id="21" dur="500" fill="hold"/>
                                        <p:tgtEl>
                                          <p:spTgt spid="45"/>
                                        </p:tgtEl>
                                        <p:attrNameLst>
                                          <p:attrName>style.rotation</p:attrName>
                                        </p:attrNameLst>
                                      </p:cBhvr>
                                      <p:tavLst>
                                        <p:tav tm="0">
                                          <p:val>
                                            <p:fltVal val="360"/>
                                          </p:val>
                                        </p:tav>
                                        <p:tav tm="100000">
                                          <p:val>
                                            <p:fltVal val="0"/>
                                          </p:val>
                                        </p:tav>
                                      </p:tavLst>
                                    </p:anim>
                                    <p:animEffect transition="in" filter="fade">
                                      <p:cBhvr>
                                        <p:cTn id="22" dur="500"/>
                                        <p:tgtEl>
                                          <p:spTgt spid="4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 calcmode="lin" valueType="num">
                                      <p:cBhvr>
                                        <p:cTn id="27" dur="500" fill="hold"/>
                                        <p:tgtEl>
                                          <p:spTgt spid="47"/>
                                        </p:tgtEl>
                                        <p:attrNameLst>
                                          <p:attrName>style.rotation</p:attrName>
                                        </p:attrNameLst>
                                      </p:cBhvr>
                                      <p:tavLst>
                                        <p:tav tm="0">
                                          <p:val>
                                            <p:fltVal val="360"/>
                                          </p:val>
                                        </p:tav>
                                        <p:tav tm="100000">
                                          <p:val>
                                            <p:fltVal val="0"/>
                                          </p:val>
                                        </p:tav>
                                      </p:tavLst>
                                    </p:anim>
                                    <p:animEffect transition="in" filter="fade">
                                      <p:cBhvr>
                                        <p:cTn id="28" dur="500"/>
                                        <p:tgtEl>
                                          <p:spTgt spid="47"/>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ppt_w</p:attrName>
                                        </p:attrNameLst>
                                      </p:cBhvr>
                                      <p:tavLst>
                                        <p:tav tm="0">
                                          <p:val>
                                            <p:fltVal val="0"/>
                                          </p:val>
                                        </p:tav>
                                        <p:tav tm="100000">
                                          <p:val>
                                            <p:strVal val="#ppt_w"/>
                                          </p:val>
                                        </p:tav>
                                      </p:tavLst>
                                    </p:anim>
                                    <p:anim calcmode="lin" valueType="num">
                                      <p:cBhvr>
                                        <p:cTn id="32" dur="500" fill="hold"/>
                                        <p:tgtEl>
                                          <p:spTgt spid="48"/>
                                        </p:tgtEl>
                                        <p:attrNameLst>
                                          <p:attrName>ppt_h</p:attrName>
                                        </p:attrNameLst>
                                      </p:cBhvr>
                                      <p:tavLst>
                                        <p:tav tm="0">
                                          <p:val>
                                            <p:fltVal val="0"/>
                                          </p:val>
                                        </p:tav>
                                        <p:tav tm="100000">
                                          <p:val>
                                            <p:strVal val="#ppt_h"/>
                                          </p:val>
                                        </p:tav>
                                      </p:tavLst>
                                    </p:anim>
                                    <p:anim calcmode="lin" valueType="num">
                                      <p:cBhvr>
                                        <p:cTn id="33" dur="500" fill="hold"/>
                                        <p:tgtEl>
                                          <p:spTgt spid="48"/>
                                        </p:tgtEl>
                                        <p:attrNameLst>
                                          <p:attrName>style.rotation</p:attrName>
                                        </p:attrNameLst>
                                      </p:cBhvr>
                                      <p:tavLst>
                                        <p:tav tm="0">
                                          <p:val>
                                            <p:fltVal val="360"/>
                                          </p:val>
                                        </p:tav>
                                        <p:tav tm="100000">
                                          <p:val>
                                            <p:fltVal val="0"/>
                                          </p:val>
                                        </p:tav>
                                      </p:tavLst>
                                    </p:anim>
                                    <p:animEffect transition="in" filter="fade">
                                      <p:cBhvr>
                                        <p:cTn id="34" dur="500"/>
                                        <p:tgtEl>
                                          <p:spTgt spid="4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anim calcmode="lin" valueType="num">
                                      <p:cBhvr>
                                        <p:cTn id="39" dur="500" fill="hold"/>
                                        <p:tgtEl>
                                          <p:spTgt spid="49"/>
                                        </p:tgtEl>
                                        <p:attrNameLst>
                                          <p:attrName>style.rotation</p:attrName>
                                        </p:attrNameLst>
                                      </p:cBhvr>
                                      <p:tavLst>
                                        <p:tav tm="0">
                                          <p:val>
                                            <p:fltVal val="360"/>
                                          </p:val>
                                        </p:tav>
                                        <p:tav tm="100000">
                                          <p:val>
                                            <p:fltVal val="0"/>
                                          </p:val>
                                        </p:tav>
                                      </p:tavLst>
                                    </p:anim>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7" grpId="0" animBg="1"/>
      <p:bldP spid="47" grpId="1" animBg="1"/>
      <p:bldP spid="48" grpId="0" animBg="1"/>
      <p:bldP spid="48" grpId="1" animBg="1"/>
      <p:bldP spid="49" grpId="0" animBg="1"/>
      <p:bldP spid="4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2A4E89-276F-14BB-932F-BE49CB431138}"/>
              </a:ext>
            </a:extLst>
          </p:cNvPr>
          <p:cNvSpPr txBox="1"/>
          <p:nvPr/>
        </p:nvSpPr>
        <p:spPr>
          <a:xfrm>
            <a:off x="1309687" y="1328737"/>
            <a:ext cx="4786313" cy="707886"/>
          </a:xfrm>
          <a:prstGeom prst="rect">
            <a:avLst/>
          </a:prstGeom>
          <a:noFill/>
        </p:spPr>
        <p:txBody>
          <a:bodyPr wrap="square" rtlCol="0">
            <a:spAutoFit/>
          </a:bodyPr>
          <a:lstStyle/>
          <a:p>
            <a:r>
              <a:rPr lang="zh-CN" altLang="en-US" sz="4000" dirty="0"/>
              <a:t>谢谢</a:t>
            </a:r>
          </a:p>
        </p:txBody>
      </p:sp>
    </p:spTree>
    <p:extLst>
      <p:ext uri="{BB962C8B-B14F-4D97-AF65-F5344CB8AC3E}">
        <p14:creationId xmlns:p14="http://schemas.microsoft.com/office/powerpoint/2010/main" val="1006062634"/>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4"/>
          <p:cNvSpPr txBox="1"/>
          <p:nvPr/>
        </p:nvSpPr>
        <p:spPr>
          <a:xfrm>
            <a:off x="2991587" y="2078748"/>
            <a:ext cx="5015616"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400" b="1" dirty="0">
                <a:solidFill>
                  <a:schemeClr val="tx1">
                    <a:lumMod val="75000"/>
                    <a:lumOff val="25000"/>
                  </a:schemeClr>
                </a:solidFill>
                <a:cs typeface="+mn-ea"/>
                <a:sym typeface="+mn-lt"/>
              </a:rPr>
              <a:t>实验部分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679337" y="704247"/>
            <a:ext cx="9558040" cy="41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600" dirty="0">
                <a:solidFill>
                  <a:srgbClr val="0D0D0D"/>
                </a:solidFill>
                <a:latin typeface="楷体" panose="02010609060101010101" pitchFamily="49" charset="-122"/>
                <a:ea typeface="楷体" panose="02010609060101010101" pitchFamily="49" charset="-122"/>
                <a:cs typeface="+mn-ea"/>
                <a:sym typeface="+mn-lt"/>
              </a:rPr>
              <a:t>1.</a:t>
            </a:r>
            <a:r>
              <a:rPr lang="zh-CN" altLang="en-US" sz="1600" dirty="0"/>
              <a:t> 画图说明干涉条纹为什么是直线条纹？</a:t>
            </a:r>
            <a:endParaRPr lang="en-US" altLang="zh-CN" sz="1600" dirty="0">
              <a:solidFill>
                <a:srgbClr val="0D0D0D"/>
              </a:solidFill>
              <a:latin typeface="楷体" panose="02010609060101010101" pitchFamily="49" charset="-122"/>
              <a:ea typeface="楷体" panose="02010609060101010101" pitchFamily="49" charset="-122"/>
              <a:cs typeface="+mn-ea"/>
              <a:sym typeface="+mn-lt"/>
            </a:endParaRPr>
          </a:p>
        </p:txBody>
      </p:sp>
      <p:sp>
        <p:nvSpPr>
          <p:cNvPr id="11" name="文本框 14"/>
          <p:cNvSpPr txBox="1"/>
          <p:nvPr/>
        </p:nvSpPr>
        <p:spPr>
          <a:xfrm>
            <a:off x="679338" y="262843"/>
            <a:ext cx="2263888"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chemeClr val="tx1">
                    <a:lumMod val="75000"/>
                    <a:lumOff val="25000"/>
                  </a:schemeClr>
                </a:solidFill>
                <a:cs typeface="+mn-ea"/>
                <a:sym typeface="+mn-lt"/>
              </a:rPr>
              <a:t>实验部分</a:t>
            </a:r>
          </a:p>
        </p:txBody>
      </p:sp>
      <p:sp>
        <p:nvSpPr>
          <p:cNvPr id="2" name="文本框 1">
            <a:extLst>
              <a:ext uri="{FF2B5EF4-FFF2-40B4-BE49-F238E27FC236}">
                <a16:creationId xmlns:a16="http://schemas.microsoft.com/office/drawing/2014/main" id="{BB24E967-C3BD-B93A-CF6E-7385CABB7DA8}"/>
              </a:ext>
            </a:extLst>
          </p:cNvPr>
          <p:cNvSpPr txBox="1"/>
          <p:nvPr/>
        </p:nvSpPr>
        <p:spPr>
          <a:xfrm>
            <a:off x="679337" y="3769768"/>
            <a:ext cx="4727771" cy="2323713"/>
          </a:xfrm>
          <a:prstGeom prst="rect">
            <a:avLst/>
          </a:prstGeom>
          <a:noFill/>
        </p:spPr>
        <p:txBody>
          <a:bodyPr wrap="square" rtlCol="0">
            <a:spAutoFit/>
          </a:bodyPr>
          <a:lstStyle/>
          <a:p>
            <a:pPr>
              <a:lnSpc>
                <a:spcPct val="150000"/>
              </a:lnSpc>
            </a:pPr>
            <a:r>
              <a:rPr lang="zh-CN" altLang="en-US" sz="1400" dirty="0">
                <a:solidFill>
                  <a:srgbClr val="0D0D0D"/>
                </a:solidFill>
                <a:cs typeface="+mn-ea"/>
                <a:sym typeface="+mn-lt"/>
              </a:rPr>
              <a:t>    无穷远处等倾干涉条纹。但实际上光源有扩散角，所以能够在有限距离内会聚而产生干涉条纹。</a:t>
            </a:r>
            <a:endParaRPr lang="en-US" altLang="zh-CN" sz="1400" dirty="0">
              <a:solidFill>
                <a:srgbClr val="0D0D0D"/>
              </a:solidFill>
              <a:cs typeface="+mn-ea"/>
              <a:sym typeface="+mn-lt"/>
            </a:endParaRPr>
          </a:p>
          <a:p>
            <a:pPr>
              <a:lnSpc>
                <a:spcPct val="150000"/>
              </a:lnSpc>
            </a:pPr>
            <a:r>
              <a:rPr lang="zh-CN" altLang="en-US" sz="1400" dirty="0">
                <a:solidFill>
                  <a:srgbClr val="0D0D0D"/>
                </a:solidFill>
                <a:cs typeface="+mn-ea"/>
                <a:sym typeface="+mn-lt"/>
              </a:rPr>
              <a:t>    但当两面反射镜互相倾斜一个角度时，</a:t>
            </a:r>
            <a:r>
              <a:rPr lang="en-US" altLang="zh-CN" sz="1400" dirty="0">
                <a:solidFill>
                  <a:srgbClr val="0D0D0D"/>
                </a:solidFill>
                <a:cs typeface="+mn-ea"/>
                <a:sym typeface="+mn-lt"/>
              </a:rPr>
              <a:t>M2’</a:t>
            </a:r>
            <a:r>
              <a:rPr lang="zh-CN" altLang="en-US" sz="1400" dirty="0">
                <a:solidFill>
                  <a:srgbClr val="0D0D0D"/>
                </a:solidFill>
                <a:cs typeface="+mn-ea"/>
                <a:sym typeface="+mn-lt"/>
              </a:rPr>
              <a:t>与</a:t>
            </a:r>
            <a:r>
              <a:rPr lang="en-US" altLang="zh-CN" sz="1400" dirty="0">
                <a:solidFill>
                  <a:srgbClr val="0D0D0D"/>
                </a:solidFill>
                <a:cs typeface="+mn-ea"/>
                <a:sym typeface="+mn-lt"/>
              </a:rPr>
              <a:t>M1</a:t>
            </a:r>
            <a:r>
              <a:rPr lang="zh-CN" altLang="en-US" sz="1400" dirty="0">
                <a:solidFill>
                  <a:srgbClr val="0D0D0D"/>
                </a:solidFill>
                <a:cs typeface="+mn-ea"/>
                <a:sym typeface="+mn-lt"/>
              </a:rPr>
              <a:t>之间将形成楔形空气隙，实现等厚干涉。适当调节两镜面的方向，就可以产生直的、圆的、椭圆、曲线形等干涉条纹。</a:t>
            </a:r>
            <a:endParaRPr lang="en-US" altLang="zh-CN" sz="1400" dirty="0">
              <a:solidFill>
                <a:srgbClr val="0D0D0D"/>
              </a:solidFill>
              <a:cs typeface="+mn-ea"/>
              <a:sym typeface="+mn-lt"/>
            </a:endParaRPr>
          </a:p>
          <a:p>
            <a:pPr>
              <a:lnSpc>
                <a:spcPct val="150000"/>
              </a:lnSpc>
            </a:pPr>
            <a:endParaRPr lang="zh-CN" altLang="en-US" sz="1600" dirty="0">
              <a:solidFill>
                <a:srgbClr val="0D0D0D"/>
              </a:solidFill>
              <a:cs typeface="+mn-ea"/>
              <a:sym typeface="+mn-lt"/>
            </a:endParaRPr>
          </a:p>
          <a:p>
            <a:endParaRPr lang="zh-CN" altLang="en-US" sz="1600" b="1"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60C87065-20EE-818C-226B-08C3F18D6FCA}"/>
              </a:ext>
            </a:extLst>
          </p:cNvPr>
          <p:cNvSpPr txBox="1"/>
          <p:nvPr/>
        </p:nvSpPr>
        <p:spPr>
          <a:xfrm>
            <a:off x="3274923" y="6001624"/>
            <a:ext cx="2544431" cy="461665"/>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斜楔干涉，图源</a:t>
            </a:r>
            <a:r>
              <a:rPr lang="en-US" altLang="zh-CN" sz="1200" dirty="0">
                <a:hlinkClick r:id="rId2"/>
              </a:rPr>
              <a:t>00015678000 (tsinghua.edu.cn)</a:t>
            </a:r>
            <a:endParaRPr lang="zh-CN" altLang="en-US" sz="1200"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987AC4BB-4D72-C3A3-6D28-97B2A389FAC9}"/>
              </a:ext>
            </a:extLst>
          </p:cNvPr>
          <p:cNvPicPr>
            <a:picLocks noChangeAspect="1"/>
          </p:cNvPicPr>
          <p:nvPr/>
        </p:nvPicPr>
        <p:blipFill>
          <a:blip r:embed="rId3"/>
          <a:stretch>
            <a:fillRect/>
          </a:stretch>
        </p:blipFill>
        <p:spPr>
          <a:xfrm>
            <a:off x="6569324" y="4828872"/>
            <a:ext cx="2637887" cy="1679107"/>
          </a:xfrm>
          <a:prstGeom prst="rect">
            <a:avLst/>
          </a:prstGeom>
        </p:spPr>
      </p:pic>
      <p:pic>
        <p:nvPicPr>
          <p:cNvPr id="13" name="图片 12">
            <a:extLst>
              <a:ext uri="{FF2B5EF4-FFF2-40B4-BE49-F238E27FC236}">
                <a16:creationId xmlns:a16="http://schemas.microsoft.com/office/drawing/2014/main" id="{6F60E000-7E14-E86E-FEFA-B8D50C37EE04}"/>
              </a:ext>
            </a:extLst>
          </p:cNvPr>
          <p:cNvPicPr>
            <a:picLocks noChangeAspect="1"/>
          </p:cNvPicPr>
          <p:nvPr/>
        </p:nvPicPr>
        <p:blipFill>
          <a:blip r:embed="rId4"/>
          <a:stretch>
            <a:fillRect/>
          </a:stretch>
        </p:blipFill>
        <p:spPr>
          <a:xfrm>
            <a:off x="1452091" y="5499950"/>
            <a:ext cx="1748309" cy="1187062"/>
          </a:xfrm>
          <a:prstGeom prst="rect">
            <a:avLst/>
          </a:prstGeom>
        </p:spPr>
      </p:pic>
      <p:pic>
        <p:nvPicPr>
          <p:cNvPr id="17" name="图片 16">
            <a:extLst>
              <a:ext uri="{FF2B5EF4-FFF2-40B4-BE49-F238E27FC236}">
                <a16:creationId xmlns:a16="http://schemas.microsoft.com/office/drawing/2014/main" id="{7B0A2F03-E6C9-17E4-422F-7BDB9190AD8E}"/>
              </a:ext>
            </a:extLst>
          </p:cNvPr>
          <p:cNvPicPr>
            <a:picLocks noChangeAspect="1"/>
          </p:cNvPicPr>
          <p:nvPr/>
        </p:nvPicPr>
        <p:blipFill>
          <a:blip r:embed="rId5"/>
          <a:stretch>
            <a:fillRect/>
          </a:stretch>
        </p:blipFill>
        <p:spPr>
          <a:xfrm>
            <a:off x="6172386" y="95328"/>
            <a:ext cx="4300352" cy="4382806"/>
          </a:xfrm>
          <a:prstGeom prst="rect">
            <a:avLst/>
          </a:prstGeom>
        </p:spPr>
      </p:pic>
      <p:pic>
        <p:nvPicPr>
          <p:cNvPr id="21" name="图片 20">
            <a:extLst>
              <a:ext uri="{FF2B5EF4-FFF2-40B4-BE49-F238E27FC236}">
                <a16:creationId xmlns:a16="http://schemas.microsoft.com/office/drawing/2014/main" id="{89395E29-3EAE-FA08-B648-5EC6987E45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091" y="1227467"/>
            <a:ext cx="2365086" cy="2353300"/>
          </a:xfrm>
          <a:prstGeom prst="rect">
            <a:avLst/>
          </a:prstGeom>
        </p:spPr>
      </p:pic>
      <p:sp>
        <p:nvSpPr>
          <p:cNvPr id="22" name="文本框 21">
            <a:extLst>
              <a:ext uri="{FF2B5EF4-FFF2-40B4-BE49-F238E27FC236}">
                <a16:creationId xmlns:a16="http://schemas.microsoft.com/office/drawing/2014/main" id="{649F41E7-C738-0E13-C59E-A6020B187842}"/>
              </a:ext>
            </a:extLst>
          </p:cNvPr>
          <p:cNvSpPr txBox="1"/>
          <p:nvPr/>
        </p:nvSpPr>
        <p:spPr>
          <a:xfrm>
            <a:off x="6896614" y="4463999"/>
            <a:ext cx="2544431" cy="27699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图源</a:t>
            </a:r>
            <a:r>
              <a:rPr lang="en-US" altLang="zh-CN" sz="1200" dirty="0">
                <a:hlinkClick r:id="rId2"/>
              </a:rPr>
              <a:t>00015678000 (tsinghua.edu.cn)</a:t>
            </a:r>
            <a:endParaRPr lang="zh-CN" altLang="en-US" sz="1200"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文本框 43"/>
              <p:cNvSpPr txBox="1">
                <a:spLocks noChangeArrowheads="1"/>
              </p:cNvSpPr>
              <p:nvPr/>
            </p:nvSpPr>
            <p:spPr bwMode="auto">
              <a:xfrm>
                <a:off x="6090572" y="4685318"/>
                <a:ext cx="4986787" cy="8685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latin typeface="楷体" panose="02010609060101010101" pitchFamily="49" charset="-122"/>
                    <a:ea typeface="楷体" panose="02010609060101010101" pitchFamily="49" charset="-122"/>
                    <a:sym typeface="+mn-lt"/>
                  </a:rPr>
                  <a:t>斜率为</a:t>
                </a:r>
                <a14:m>
                  <m:oMath xmlns:m="http://schemas.openxmlformats.org/officeDocument/2006/math">
                    <m:r>
                      <a:rPr lang="en-US" altLang="zh-CN" b="0" i="1" smtClean="0">
                        <a:latin typeface="Cambria Math" panose="02040503050406030204" pitchFamily="18" charset="0"/>
                        <a:ea typeface="楷体" panose="02010609060101010101" pitchFamily="49" charset="-122"/>
                        <a:sym typeface="+mn-lt"/>
                      </a:rPr>
                      <m:t>9.1278</m:t>
                    </m:r>
                  </m:oMath>
                </a14:m>
                <a:r>
                  <a:rPr lang="zh-CN" altLang="en-US" dirty="0">
                    <a:latin typeface="楷体" panose="02010609060101010101" pitchFamily="49" charset="-122"/>
                    <a:ea typeface="楷体" panose="02010609060101010101" pitchFamily="49" charset="-122"/>
                    <a:sym typeface="+mn-lt"/>
                  </a:rPr>
                  <a:t>，波长为</a:t>
                </a:r>
                <a14:m>
                  <m:oMath xmlns:m="http://schemas.openxmlformats.org/officeDocument/2006/math">
                    <m:r>
                      <a:rPr lang="en-US" altLang="zh-CN" b="0" i="1" smtClean="0">
                        <a:latin typeface="Cambria Math" panose="02040503050406030204" pitchFamily="18" charset="0"/>
                        <a:ea typeface="楷体" panose="02010609060101010101" pitchFamily="49" charset="-122"/>
                        <a:sym typeface="+mn-lt"/>
                      </a:rPr>
                      <m:t>632.8</m:t>
                    </m:r>
                    <m:r>
                      <a:rPr lang="en-US" altLang="zh-CN" b="0" i="1" smtClean="0">
                        <a:latin typeface="Cambria Math" panose="02040503050406030204" pitchFamily="18" charset="0"/>
                        <a:ea typeface="楷体" panose="02010609060101010101" pitchFamily="49" charset="-122"/>
                        <a:sym typeface="+mn-lt"/>
                      </a:rPr>
                      <m:t>𝑛</m:t>
                    </m:r>
                    <m:r>
                      <m:rPr>
                        <m:sty m:val="p"/>
                      </m:rPr>
                      <a:rPr lang="en-US" altLang="zh-CN" b="0" i="0" smtClean="0">
                        <a:latin typeface="Cambria Math" panose="02040503050406030204" pitchFamily="18" charset="0"/>
                        <a:ea typeface="楷体" panose="02010609060101010101" pitchFamily="49" charset="-122"/>
                        <a:sym typeface="+mn-lt"/>
                      </a:rPr>
                      <m:t>m</m:t>
                    </m:r>
                  </m:oMath>
                </a14:m>
                <a:endParaRPr lang="en-US" altLang="zh-CN" b="0" dirty="0">
                  <a:latin typeface="楷体" panose="02010609060101010101" pitchFamily="49" charset="-122"/>
                  <a:ea typeface="楷体" panose="02010609060101010101" pitchFamily="49" charset="-122"/>
                  <a:sym typeface="+mn-lt"/>
                </a:endParaRPr>
              </a:p>
              <a:p>
                <a:pPr>
                  <a:lnSpc>
                    <a:spcPct val="150000"/>
                  </a:lnSpc>
                </a:pPr>
                <a:r>
                  <a:rPr lang="zh-CN" altLang="en-US" dirty="0">
                    <a:latin typeface="楷体" panose="02010609060101010101" pitchFamily="49" charset="-122"/>
                    <a:ea typeface="楷体" panose="02010609060101010101" pitchFamily="49" charset="-122"/>
                    <a:sym typeface="+mn-lt"/>
                  </a:rPr>
                  <a:t>所以振子速度</a:t>
                </a:r>
                <a14:m>
                  <m:oMath xmlns:m="http://schemas.openxmlformats.org/officeDocument/2006/math">
                    <m:r>
                      <a:rPr lang="en-US" altLang="zh-CN" b="0" i="1" smtClean="0">
                        <a:latin typeface="Cambria Math" panose="02040503050406030204" pitchFamily="18" charset="0"/>
                        <a:ea typeface="楷体" panose="02010609060101010101" pitchFamily="49" charset="-122"/>
                        <a:sym typeface="+mn-lt"/>
                      </a:rPr>
                      <m:t>𝑣</m:t>
                    </m:r>
                  </m:oMath>
                </a14:m>
                <a:r>
                  <a:rPr lang="zh-CN" altLang="en-US" dirty="0">
                    <a:latin typeface="楷体" panose="02010609060101010101" pitchFamily="49" charset="-122"/>
                    <a:ea typeface="楷体" panose="02010609060101010101" pitchFamily="49" charset="-122"/>
                    <a:sym typeface="+mn-lt"/>
                  </a:rPr>
                  <a:t>约为</a:t>
                </a:r>
                <a14:m>
                  <m:oMath xmlns:m="http://schemas.openxmlformats.org/officeDocument/2006/math">
                    <m:r>
                      <a:rPr lang="en-US" altLang="zh-CN" b="0" i="1" smtClean="0">
                        <a:latin typeface="Cambria Math" panose="02040503050406030204" pitchFamily="18" charset="0"/>
                        <a:ea typeface="楷体" panose="02010609060101010101" pitchFamily="49" charset="-122"/>
                        <a:sym typeface="+mn-lt"/>
                      </a:rPr>
                      <m:t>0.0347</m:t>
                    </m:r>
                    <m:r>
                      <a:rPr lang="en-US" altLang="zh-CN" b="0" i="1" smtClean="0">
                        <a:latin typeface="Cambria Math" panose="02040503050406030204" pitchFamily="18" charset="0"/>
                        <a:ea typeface="楷体" panose="02010609060101010101" pitchFamily="49" charset="-122"/>
                        <a:sym typeface="+mn-lt"/>
                      </a:rPr>
                      <m:t>𝑚</m:t>
                    </m:r>
                    <m:r>
                      <a:rPr lang="en-US" altLang="zh-CN" b="0" i="1" smtClean="0">
                        <a:latin typeface="Cambria Math" panose="02040503050406030204" pitchFamily="18" charset="0"/>
                        <a:ea typeface="楷体" panose="02010609060101010101" pitchFamily="49" charset="-122"/>
                        <a:sym typeface="+mn-lt"/>
                      </a:rPr>
                      <m:t>/</m:t>
                    </m:r>
                    <m:r>
                      <a:rPr lang="en-US" altLang="zh-CN" b="0" i="1" smtClean="0">
                        <a:latin typeface="Cambria Math" panose="02040503050406030204" pitchFamily="18" charset="0"/>
                        <a:ea typeface="楷体" panose="02010609060101010101" pitchFamily="49" charset="-122"/>
                        <a:sym typeface="+mn-lt"/>
                      </a:rPr>
                      <m:t>𝑠</m:t>
                    </m:r>
                  </m:oMath>
                </a14:m>
                <a:endParaRPr lang="zh-CN" altLang="en-US" dirty="0">
                  <a:solidFill>
                    <a:srgbClr val="0D0D0D"/>
                  </a:solidFill>
                  <a:latin typeface="楷体" panose="02010609060101010101" pitchFamily="49" charset="-122"/>
                  <a:ea typeface="楷体" panose="02010609060101010101" pitchFamily="49" charset="-122"/>
                  <a:cs typeface="+mn-ea"/>
                  <a:sym typeface="+mn-lt"/>
                </a:endParaRPr>
              </a:p>
            </p:txBody>
          </p:sp>
        </mc:Choice>
        <mc:Fallback xmlns="">
          <p:sp>
            <p:nvSpPr>
              <p:cNvPr id="44" name="文本框 43"/>
              <p:cNvSpPr txBox="1">
                <a:spLocks noRot="1" noChangeAspect="1" noMove="1" noResize="1" noEditPoints="1" noAdjustHandles="1" noChangeArrowheads="1" noChangeShapeType="1" noTextEdit="1"/>
              </p:cNvSpPr>
              <p:nvPr/>
            </p:nvSpPr>
            <p:spPr bwMode="auto">
              <a:xfrm>
                <a:off x="6090572" y="4685318"/>
                <a:ext cx="4986787" cy="868571"/>
              </a:xfrm>
              <a:prstGeom prst="rect">
                <a:avLst/>
              </a:prstGeom>
              <a:blipFill>
                <a:blip r:embed="rId2"/>
                <a:stretch>
                  <a:fillRect l="-978" b="-91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文本框 46"/>
          <p:cNvSpPr txBox="1">
            <a:spLocks noChangeArrowheads="1"/>
          </p:cNvSpPr>
          <p:nvPr/>
        </p:nvSpPr>
        <p:spPr bwMode="auto">
          <a:xfrm>
            <a:off x="679337" y="1111853"/>
            <a:ext cx="10822471" cy="123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振子振动频率为</a:t>
            </a:r>
            <a:r>
              <a:rPr lang="en-US" altLang="zh-CN" dirty="0">
                <a:latin typeface="楷体" panose="02010609060101010101" pitchFamily="49" charset="-122"/>
                <a:ea typeface="楷体" panose="02010609060101010101" pitchFamily="49" charset="-122"/>
              </a:rPr>
              <a:t>12-14Hz</a:t>
            </a:r>
            <a:r>
              <a:rPr lang="zh-CN" altLang="en-US" dirty="0">
                <a:latin typeface="楷体" panose="02010609060101010101" pitchFamily="49" charset="-122"/>
                <a:ea typeface="楷体" panose="02010609060101010101" pitchFamily="49" charset="-122"/>
              </a:rPr>
              <a:t>，振子参考输入信号峰峰值为</a:t>
            </a:r>
            <a:r>
              <a:rPr lang="en-US" altLang="zh-CN" dirty="0">
                <a:latin typeface="楷体" panose="02010609060101010101" pitchFamily="49" charset="-122"/>
                <a:ea typeface="楷体" panose="02010609060101010101" pitchFamily="49" charset="-122"/>
              </a:rPr>
              <a:t>5V</a:t>
            </a:r>
            <a:r>
              <a:rPr lang="zh-CN" altLang="en-US" dirty="0">
                <a:latin typeface="楷体" panose="02010609060101010101" pitchFamily="49" charset="-122"/>
                <a:ea typeface="楷体" panose="02010609060101010101" pitchFamily="49" charset="-122"/>
              </a:rPr>
              <a:t>，门宽为</a:t>
            </a:r>
            <a:r>
              <a:rPr lang="en-US" altLang="zh-CN" dirty="0">
                <a:latin typeface="楷体" panose="02010609060101010101" pitchFamily="49" charset="-122"/>
                <a:ea typeface="楷体" panose="02010609060101010101" pitchFamily="49" charset="-122"/>
              </a:rPr>
              <a:t>200μs</a:t>
            </a:r>
            <a:r>
              <a:rPr lang="zh-CN" altLang="en-US" dirty="0">
                <a:latin typeface="楷体" panose="02010609060101010101" pitchFamily="49" charset="-122"/>
                <a:ea typeface="楷体" panose="02010609060101010101" pitchFamily="49" charset="-122"/>
              </a:rPr>
              <a:t>，改变延时采样时间</a:t>
            </a:r>
            <a:r>
              <a:rPr lang="en-US" altLang="zh-CN" dirty="0">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，找到振子的最大振动速度。</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sz="1600" dirty="0">
                <a:solidFill>
                  <a:schemeClr val="tx1"/>
                </a:solidFill>
                <a:latin typeface="楷体" panose="02010609060101010101" pitchFamily="49" charset="-122"/>
                <a:ea typeface="楷体" panose="02010609060101010101" pitchFamily="49" charset="-122"/>
                <a:cs typeface="+mn-ea"/>
                <a:sym typeface="+mn-lt"/>
              </a:rPr>
              <a:t>改变门宽△</a:t>
            </a:r>
            <a:r>
              <a:rPr lang="en-US" altLang="zh-CN" sz="1600" dirty="0">
                <a:solidFill>
                  <a:schemeClr val="tx1"/>
                </a:solidFill>
                <a:latin typeface="楷体" panose="02010609060101010101" pitchFamily="49" charset="-122"/>
                <a:ea typeface="楷体" panose="02010609060101010101" pitchFamily="49" charset="-122"/>
                <a:cs typeface="+mn-ea"/>
                <a:sym typeface="+mn-lt"/>
              </a:rPr>
              <a:t>t</a:t>
            </a:r>
            <a:r>
              <a:rPr lang="zh-CN" altLang="en-US" sz="1600" dirty="0">
                <a:solidFill>
                  <a:schemeClr val="tx1"/>
                </a:solidFill>
                <a:latin typeface="楷体" panose="02010609060101010101" pitchFamily="49" charset="-122"/>
                <a:ea typeface="楷体" panose="02010609060101010101" pitchFamily="49" charset="-122"/>
                <a:cs typeface="+mn-ea"/>
                <a:sym typeface="+mn-lt"/>
              </a:rPr>
              <a:t>，记录条纹数</a:t>
            </a:r>
            <a:r>
              <a:rPr lang="en-US" altLang="zh-CN" sz="1600" dirty="0">
                <a:solidFill>
                  <a:schemeClr val="tx1"/>
                </a:solidFill>
                <a:latin typeface="楷体" panose="02010609060101010101" pitchFamily="49" charset="-122"/>
                <a:ea typeface="楷体" panose="02010609060101010101" pitchFamily="49" charset="-122"/>
                <a:cs typeface="+mn-ea"/>
                <a:sym typeface="+mn-lt"/>
              </a:rPr>
              <a:t>N</a:t>
            </a:r>
            <a:r>
              <a:rPr lang="zh-CN" altLang="en-US" sz="1600" dirty="0">
                <a:solidFill>
                  <a:schemeClr val="tx1"/>
                </a:solidFill>
                <a:latin typeface="楷体" panose="02010609060101010101" pitchFamily="49" charset="-122"/>
                <a:ea typeface="楷体" panose="02010609060101010101" pitchFamily="49" charset="-122"/>
                <a:cs typeface="+mn-ea"/>
                <a:sym typeface="+mn-lt"/>
              </a:rPr>
              <a:t>。作出△</a:t>
            </a:r>
            <a:r>
              <a:rPr lang="en-US" altLang="zh-CN" sz="1600" dirty="0">
                <a:solidFill>
                  <a:schemeClr val="tx1"/>
                </a:solidFill>
                <a:latin typeface="楷体" panose="02010609060101010101" pitchFamily="49" charset="-122"/>
                <a:ea typeface="楷体" panose="02010609060101010101" pitchFamily="49" charset="-122"/>
                <a:cs typeface="+mn-ea"/>
                <a:sym typeface="+mn-lt"/>
              </a:rPr>
              <a:t>t-N</a:t>
            </a:r>
            <a:r>
              <a:rPr lang="zh-CN" altLang="en-US" sz="1600" dirty="0">
                <a:solidFill>
                  <a:schemeClr val="tx1"/>
                </a:solidFill>
                <a:latin typeface="楷体" panose="02010609060101010101" pitchFamily="49" charset="-122"/>
                <a:ea typeface="楷体" panose="02010609060101010101" pitchFamily="49" charset="-122"/>
                <a:cs typeface="+mn-ea"/>
                <a:sym typeface="+mn-lt"/>
              </a:rPr>
              <a:t>曲线。结合拟合公式计算振子速度。</a:t>
            </a:r>
            <a:endParaRPr lang="en-US" altLang="zh-CN" sz="1600" dirty="0">
              <a:solidFill>
                <a:schemeClr val="tx1"/>
              </a:solidFill>
              <a:latin typeface="楷体" panose="02010609060101010101" pitchFamily="49" charset="-122"/>
              <a:ea typeface="楷体" panose="02010609060101010101" pitchFamily="49" charset="-122"/>
              <a:cs typeface="+mn-ea"/>
              <a:sym typeface="+mn-lt"/>
            </a:endParaRPr>
          </a:p>
        </p:txBody>
      </p:sp>
      <p:sp>
        <p:nvSpPr>
          <p:cNvPr id="35" name="文本框 14"/>
          <p:cNvSpPr txBox="1"/>
          <p:nvPr/>
        </p:nvSpPr>
        <p:spPr>
          <a:xfrm>
            <a:off x="679338" y="262843"/>
            <a:ext cx="2292462"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chemeClr val="tx1">
                    <a:lumMod val="75000"/>
                    <a:lumOff val="25000"/>
                  </a:schemeClr>
                </a:solidFill>
                <a:cs typeface="+mn-ea"/>
                <a:sym typeface="+mn-lt"/>
              </a:rPr>
              <a:t>实验部分</a:t>
            </a:r>
          </a:p>
        </p:txBody>
      </p:sp>
      <p:pic>
        <p:nvPicPr>
          <p:cNvPr id="3" name="图片 2">
            <a:extLst>
              <a:ext uri="{FF2B5EF4-FFF2-40B4-BE49-F238E27FC236}">
                <a16:creationId xmlns:a16="http://schemas.microsoft.com/office/drawing/2014/main" id="{C1724677-04A3-C91D-E1F9-D00039AD81AD}"/>
              </a:ext>
            </a:extLst>
          </p:cNvPr>
          <p:cNvPicPr>
            <a:picLocks noChangeAspect="1"/>
          </p:cNvPicPr>
          <p:nvPr/>
        </p:nvPicPr>
        <p:blipFill>
          <a:blip r:embed="rId3"/>
          <a:stretch>
            <a:fillRect/>
          </a:stretch>
        </p:blipFill>
        <p:spPr>
          <a:xfrm>
            <a:off x="839692" y="2473029"/>
            <a:ext cx="5921568" cy="1216107"/>
          </a:xfrm>
          <a:prstGeom prst="rect">
            <a:avLst/>
          </a:prstGeom>
        </p:spPr>
      </p:pic>
      <p:pic>
        <p:nvPicPr>
          <p:cNvPr id="6" name="图片 5">
            <a:extLst>
              <a:ext uri="{FF2B5EF4-FFF2-40B4-BE49-F238E27FC236}">
                <a16:creationId xmlns:a16="http://schemas.microsoft.com/office/drawing/2014/main" id="{940E8852-CB7B-0FBE-4E1E-7A7F8CA160BB}"/>
              </a:ext>
            </a:extLst>
          </p:cNvPr>
          <p:cNvPicPr>
            <a:picLocks noChangeAspect="1"/>
          </p:cNvPicPr>
          <p:nvPr/>
        </p:nvPicPr>
        <p:blipFill>
          <a:blip r:embed="rId4"/>
          <a:stretch>
            <a:fillRect/>
          </a:stretch>
        </p:blipFill>
        <p:spPr>
          <a:xfrm>
            <a:off x="7182098" y="2360998"/>
            <a:ext cx="1158141" cy="1323590"/>
          </a:xfrm>
          <a:prstGeom prst="rect">
            <a:avLst/>
          </a:prstGeom>
        </p:spPr>
      </p:pic>
      <p:cxnSp>
        <p:nvCxnSpPr>
          <p:cNvPr id="8" name="直接箭头连接符 7">
            <a:extLst>
              <a:ext uri="{FF2B5EF4-FFF2-40B4-BE49-F238E27FC236}">
                <a16:creationId xmlns:a16="http://schemas.microsoft.com/office/drawing/2014/main" id="{1EB334B5-B6F1-76D2-3E95-0FAAF6CB8F64}"/>
              </a:ext>
            </a:extLst>
          </p:cNvPr>
          <p:cNvCxnSpPr/>
          <p:nvPr/>
        </p:nvCxnSpPr>
        <p:spPr>
          <a:xfrm>
            <a:off x="8583965" y="3022793"/>
            <a:ext cx="6715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8C8DBB6-DA30-9EAE-C484-E7F2022A5384}"/>
                  </a:ext>
                </a:extLst>
              </p:cNvPr>
              <p:cNvSpPr txBox="1"/>
              <p:nvPr/>
            </p:nvSpPr>
            <p:spPr>
              <a:xfrm>
                <a:off x="9255478" y="2672596"/>
                <a:ext cx="1636808" cy="618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zh-CN" altLang="en-US" i="1" dirty="0" smtClean="0">
                              <a:latin typeface="Cambria Math" panose="02040503050406030204" pitchFamily="18" charset="0"/>
                            </a:rPr>
                            <m:t>𝜆</m:t>
                          </m:r>
                        </m:num>
                        <m:den>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𝑣</m:t>
                          </m:r>
                        </m:den>
                      </m:f>
                      <m:r>
                        <a:rPr lang="en-US" altLang="zh-CN" b="0" i="1" dirty="0" smtClean="0">
                          <a:latin typeface="Cambria Math" panose="02040503050406030204" pitchFamily="18" charset="0"/>
                        </a:rPr>
                        <m:t>𝑁</m:t>
                      </m:r>
                    </m:oMath>
                  </m:oMathPara>
                </a14:m>
                <a:endParaRPr lang="zh-CN" altLang="en-US" dirty="0"/>
              </a:p>
            </p:txBody>
          </p:sp>
        </mc:Choice>
        <mc:Fallback xmlns="">
          <p:sp>
            <p:nvSpPr>
              <p:cNvPr id="9" name="文本框 8">
                <a:extLst>
                  <a:ext uri="{FF2B5EF4-FFF2-40B4-BE49-F238E27FC236}">
                    <a16:creationId xmlns:a16="http://schemas.microsoft.com/office/drawing/2014/main" id="{D8C8DBB6-DA30-9EAE-C484-E7F2022A5384}"/>
                  </a:ext>
                </a:extLst>
              </p:cNvPr>
              <p:cNvSpPr txBox="1">
                <a:spLocks noRot="1" noChangeAspect="1" noMove="1" noResize="1" noEditPoints="1" noAdjustHandles="1" noChangeArrowheads="1" noChangeShapeType="1" noTextEdit="1"/>
              </p:cNvSpPr>
              <p:nvPr/>
            </p:nvSpPr>
            <p:spPr>
              <a:xfrm>
                <a:off x="9255478" y="2672596"/>
                <a:ext cx="1636808" cy="618439"/>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10" name="图表 9">
            <a:extLst>
              <a:ext uri="{FF2B5EF4-FFF2-40B4-BE49-F238E27FC236}">
                <a16:creationId xmlns:a16="http://schemas.microsoft.com/office/drawing/2014/main" id="{C7800D32-0330-3AB4-A6CF-24D1298F8D3E}"/>
              </a:ext>
            </a:extLst>
          </p:cNvPr>
          <p:cNvGraphicFramePr>
            <a:graphicFrameLocks/>
          </p:cNvGraphicFramePr>
          <p:nvPr>
            <p:extLst>
              <p:ext uri="{D42A27DB-BD31-4B8C-83A1-F6EECF244321}">
                <p14:modId xmlns:p14="http://schemas.microsoft.com/office/powerpoint/2010/main" val="3368929823"/>
              </p:ext>
            </p:extLst>
          </p:nvPr>
        </p:nvGraphicFramePr>
        <p:xfrm>
          <a:off x="679337" y="3684588"/>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5359401" y="3747346"/>
            <a:ext cx="5252922"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dirty="0">
                <a:solidFill>
                  <a:srgbClr val="0D0D0D"/>
                </a:solidFill>
                <a:latin typeface="楷体" panose="02010609060101010101" pitchFamily="49" charset="-122"/>
                <a:ea typeface="楷体" panose="02010609060101010101" pitchFamily="49" charset="-122"/>
                <a:cs typeface="+mn-ea"/>
                <a:sym typeface="+mn-lt"/>
              </a:rPr>
              <a:t>          0.0018t-0.0388</a:t>
            </a:r>
            <a:r>
              <a:rPr lang="zh-CN" altLang="en-US" dirty="0">
                <a:solidFill>
                  <a:srgbClr val="0D0D0D"/>
                </a:solidFill>
                <a:latin typeface="楷体" panose="02010609060101010101" pitchFamily="49" charset="-122"/>
                <a:ea typeface="楷体" panose="02010609060101010101" pitchFamily="49" charset="-122"/>
                <a:cs typeface="+mn-ea"/>
                <a:sym typeface="+mn-lt"/>
              </a:rPr>
              <a:t>，</a:t>
            </a:r>
            <a:r>
              <a:rPr lang="en-US" altLang="zh-CN" dirty="0">
                <a:solidFill>
                  <a:srgbClr val="0D0D0D"/>
                </a:solidFill>
                <a:latin typeface="楷体" panose="02010609060101010101" pitchFamily="49" charset="-122"/>
                <a:ea typeface="楷体" panose="02010609060101010101" pitchFamily="49" charset="-122"/>
                <a:cs typeface="+mn-ea"/>
                <a:sym typeface="+mn-lt"/>
              </a:rPr>
              <a:t>22.28ms&lt;t&lt;43.21ms</a:t>
            </a:r>
          </a:p>
          <a:p>
            <a:pPr>
              <a:lnSpc>
                <a:spcPct val="150000"/>
              </a:lnSpc>
            </a:pPr>
            <a:r>
              <a:rPr lang="en-US" altLang="zh-CN" dirty="0">
                <a:solidFill>
                  <a:srgbClr val="0D0D0D"/>
                </a:solidFill>
                <a:latin typeface="楷体" panose="02010609060101010101" pitchFamily="49" charset="-122"/>
                <a:ea typeface="楷体" panose="02010609060101010101" pitchFamily="49" charset="-122"/>
                <a:cs typeface="+mn-ea"/>
                <a:sym typeface="+mn-lt"/>
              </a:rPr>
              <a:t>V(m/s)=</a:t>
            </a:r>
          </a:p>
          <a:p>
            <a:pPr>
              <a:lnSpc>
                <a:spcPct val="150000"/>
              </a:lnSpc>
            </a:pPr>
            <a:r>
              <a:rPr lang="en-US" altLang="zh-CN" dirty="0">
                <a:solidFill>
                  <a:srgbClr val="0D0D0D"/>
                </a:solidFill>
                <a:latin typeface="楷体" panose="02010609060101010101" pitchFamily="49" charset="-122"/>
                <a:ea typeface="楷体" panose="02010609060101010101" pitchFamily="49" charset="-122"/>
                <a:cs typeface="+mn-ea"/>
                <a:sym typeface="+mn-lt"/>
              </a:rPr>
              <a:t>          -0.002t+0.1246</a:t>
            </a:r>
            <a:r>
              <a:rPr lang="zh-CN" altLang="en-US" dirty="0">
                <a:solidFill>
                  <a:srgbClr val="0D0D0D"/>
                </a:solidFill>
                <a:latin typeface="楷体" panose="02010609060101010101" pitchFamily="49" charset="-122"/>
                <a:ea typeface="楷体" panose="02010609060101010101" pitchFamily="49" charset="-122"/>
                <a:cs typeface="+mn-ea"/>
                <a:sym typeface="+mn-lt"/>
              </a:rPr>
              <a:t>，</a:t>
            </a:r>
            <a:r>
              <a:rPr lang="en-US" altLang="zh-CN" dirty="0">
                <a:solidFill>
                  <a:srgbClr val="0D0D0D"/>
                </a:solidFill>
                <a:latin typeface="楷体" panose="02010609060101010101" pitchFamily="49" charset="-122"/>
                <a:ea typeface="楷体" panose="02010609060101010101" pitchFamily="49" charset="-122"/>
                <a:cs typeface="+mn-ea"/>
                <a:sym typeface="+mn-lt"/>
              </a:rPr>
              <a:t>43.21ms&lt;t&lt;62.11ms</a:t>
            </a:r>
            <a:endParaRPr lang="zh-CN" altLang="en-US" dirty="0">
              <a:solidFill>
                <a:srgbClr val="0D0D0D"/>
              </a:solidFill>
              <a:latin typeface="楷体" panose="02010609060101010101" pitchFamily="49" charset="-122"/>
              <a:ea typeface="楷体" panose="02010609060101010101" pitchFamily="49" charset="-122"/>
              <a:cs typeface="+mn-ea"/>
              <a:sym typeface="+mn-lt"/>
            </a:endParaRPr>
          </a:p>
        </p:txBody>
      </p:sp>
      <p:sp>
        <p:nvSpPr>
          <p:cNvPr id="11" name="文本框 14"/>
          <p:cNvSpPr txBox="1"/>
          <p:nvPr/>
        </p:nvSpPr>
        <p:spPr>
          <a:xfrm>
            <a:off x="679337" y="262842"/>
            <a:ext cx="2192451"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chemeClr val="tx1">
                    <a:lumMod val="75000"/>
                    <a:lumOff val="25000"/>
                  </a:schemeClr>
                </a:solidFill>
                <a:cs typeface="+mn-ea"/>
                <a:sym typeface="+mn-lt"/>
              </a:rPr>
              <a:t>实验部分</a:t>
            </a:r>
          </a:p>
        </p:txBody>
      </p:sp>
      <p:sp>
        <p:nvSpPr>
          <p:cNvPr id="2" name="文本框 1">
            <a:extLst>
              <a:ext uri="{FF2B5EF4-FFF2-40B4-BE49-F238E27FC236}">
                <a16:creationId xmlns:a16="http://schemas.microsoft.com/office/drawing/2014/main" id="{BB24E967-C3BD-B93A-CF6E-7385CABB7DA8}"/>
              </a:ext>
            </a:extLst>
          </p:cNvPr>
          <p:cNvSpPr txBox="1"/>
          <p:nvPr/>
        </p:nvSpPr>
        <p:spPr>
          <a:xfrm>
            <a:off x="679336" y="1262783"/>
            <a:ext cx="9937863" cy="338554"/>
          </a:xfrm>
          <a:prstGeom prst="rect">
            <a:avLst/>
          </a:prstGeom>
          <a:noFill/>
        </p:spPr>
        <p:txBody>
          <a:bodyPr wrap="square" rtlCol="0">
            <a:spAutoFit/>
          </a:bodyPr>
          <a:lstStyle/>
          <a:p>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在△</a:t>
            </a:r>
            <a:r>
              <a:rPr lang="en-US" altLang="zh-CN" sz="1600" dirty="0">
                <a:latin typeface="楷体" panose="02010609060101010101" pitchFamily="49" charset="-122"/>
                <a:ea typeface="楷体" panose="02010609060101010101" pitchFamily="49" charset="-122"/>
              </a:rPr>
              <a:t>t=404μs</a:t>
            </a:r>
            <a:r>
              <a:rPr lang="zh-CN" altLang="en-US" sz="1600" dirty="0">
                <a:latin typeface="楷体" panose="02010609060101010101" pitchFamily="49" charset="-122"/>
                <a:ea typeface="楷体" panose="02010609060101010101" pitchFamily="49" charset="-122"/>
              </a:rPr>
              <a:t>时，改变延时时间</a:t>
            </a:r>
            <a:r>
              <a:rPr lang="en-US" altLang="zh-CN" sz="1600" dirty="0">
                <a:latin typeface="楷体" panose="02010609060101010101" pitchFamily="49" charset="-122"/>
                <a:ea typeface="楷体" panose="02010609060101010101" pitchFamily="49" charset="-122"/>
              </a:rPr>
              <a:t>t</a:t>
            </a:r>
            <a:r>
              <a:rPr lang="zh-CN" altLang="en-US" sz="1600" dirty="0">
                <a:latin typeface="楷体" panose="02010609060101010101" pitchFamily="49" charset="-122"/>
                <a:ea typeface="楷体" panose="02010609060101010101" pitchFamily="49" charset="-122"/>
              </a:rPr>
              <a:t>，测出数据如下表。作出</a:t>
            </a:r>
            <a:r>
              <a:rPr lang="en-US" altLang="zh-CN" sz="1600" dirty="0">
                <a:latin typeface="楷体" panose="02010609060101010101" pitchFamily="49" charset="-122"/>
                <a:ea typeface="楷体" panose="02010609060101010101" pitchFamily="49" charset="-122"/>
              </a:rPr>
              <a:t>v-t</a:t>
            </a:r>
            <a:r>
              <a:rPr lang="zh-CN" altLang="en-US" sz="1600" dirty="0">
                <a:latin typeface="楷体" panose="02010609060101010101" pitchFamily="49" charset="-122"/>
                <a:ea typeface="楷体" panose="02010609060101010101" pitchFamily="49" charset="-122"/>
              </a:rPr>
              <a:t>曲线，根据拟合公式求振幅</a:t>
            </a:r>
            <a:r>
              <a:rPr lang="en-US" altLang="zh-CN" sz="1600" dirty="0">
                <a:latin typeface="楷体" panose="02010609060101010101" pitchFamily="49" charset="-122"/>
                <a:ea typeface="楷体" panose="02010609060101010101" pitchFamily="49" charset="-122"/>
              </a:rPr>
              <a:t>A</a:t>
            </a:r>
            <a:r>
              <a:rPr lang="zh-CN" altLang="en-US" sz="1600" dirty="0">
                <a:latin typeface="楷体" panose="02010609060101010101" pitchFamily="49" charset="-122"/>
                <a:ea typeface="楷体" panose="02010609060101010101" pitchFamily="49" charset="-122"/>
              </a:rPr>
              <a:t>。</a:t>
            </a:r>
            <a:endParaRPr lang="zh-CN" altLang="en-US" sz="1600" b="1"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06B86D8D-CC7F-95E3-992C-C59E4867B180}"/>
              </a:ext>
            </a:extLst>
          </p:cNvPr>
          <p:cNvPicPr>
            <a:picLocks noChangeAspect="1"/>
          </p:cNvPicPr>
          <p:nvPr/>
        </p:nvPicPr>
        <p:blipFill>
          <a:blip r:embed="rId2"/>
          <a:stretch>
            <a:fillRect/>
          </a:stretch>
        </p:blipFill>
        <p:spPr>
          <a:xfrm>
            <a:off x="942975" y="1862138"/>
            <a:ext cx="5000626" cy="2045425"/>
          </a:xfrm>
          <a:prstGeom prst="rect">
            <a:avLst/>
          </a:prstGeom>
        </p:spPr>
      </p:pic>
      <p:pic>
        <p:nvPicPr>
          <p:cNvPr id="6" name="图片 5">
            <a:extLst>
              <a:ext uri="{FF2B5EF4-FFF2-40B4-BE49-F238E27FC236}">
                <a16:creationId xmlns:a16="http://schemas.microsoft.com/office/drawing/2014/main" id="{E9972991-ECB8-F808-9783-95D245F73F24}"/>
              </a:ext>
            </a:extLst>
          </p:cNvPr>
          <p:cNvPicPr>
            <a:picLocks noChangeAspect="1"/>
          </p:cNvPicPr>
          <p:nvPr/>
        </p:nvPicPr>
        <p:blipFill rotWithShape="1">
          <a:blip r:embed="rId3"/>
          <a:srcRect l="14193" t="65578"/>
          <a:stretch/>
        </p:blipFill>
        <p:spPr>
          <a:xfrm>
            <a:off x="6386513" y="2078058"/>
            <a:ext cx="1261957" cy="578570"/>
          </a:xfrm>
          <a:prstGeom prst="rect">
            <a:avLst/>
          </a:prstGeom>
        </p:spPr>
      </p:pic>
      <p:graphicFrame>
        <p:nvGraphicFramePr>
          <p:cNvPr id="9" name="图表 8">
            <a:extLst>
              <a:ext uri="{FF2B5EF4-FFF2-40B4-BE49-F238E27FC236}">
                <a16:creationId xmlns:a16="http://schemas.microsoft.com/office/drawing/2014/main" id="{2C89106C-46A1-F2AC-FC32-F6B419EBDB46}"/>
              </a:ext>
            </a:extLst>
          </p:cNvPr>
          <p:cNvGraphicFramePr>
            <a:graphicFrameLocks/>
          </p:cNvGraphicFramePr>
          <p:nvPr>
            <p:extLst>
              <p:ext uri="{D42A27DB-BD31-4B8C-83A1-F6EECF244321}">
                <p14:modId xmlns:p14="http://schemas.microsoft.com/office/powerpoint/2010/main" val="2247666129"/>
              </p:ext>
            </p:extLst>
          </p:nvPr>
        </p:nvGraphicFramePr>
        <p:xfrm>
          <a:off x="679336" y="3907563"/>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左大括号 9">
            <a:extLst>
              <a:ext uri="{FF2B5EF4-FFF2-40B4-BE49-F238E27FC236}">
                <a16:creationId xmlns:a16="http://schemas.microsoft.com/office/drawing/2014/main" id="{FB297C1A-FBF0-B260-E29B-42B480E7F7AB}"/>
              </a:ext>
            </a:extLst>
          </p:cNvPr>
          <p:cNvSpPr/>
          <p:nvPr/>
        </p:nvSpPr>
        <p:spPr>
          <a:xfrm>
            <a:off x="6242281" y="3843369"/>
            <a:ext cx="336320" cy="1058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81F96EC-A53D-133A-D5C5-080CF4A1D496}"/>
                  </a:ext>
                </a:extLst>
              </p:cNvPr>
              <p:cNvSpPr txBox="1"/>
              <p:nvPr/>
            </p:nvSpPr>
            <p:spPr>
              <a:xfrm>
                <a:off x="5811723" y="5314175"/>
                <a:ext cx="45720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𝑚𝑎𝑥</m:t>
                          </m:r>
                        </m:sub>
                      </m:s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0.038579</m:t>
                      </m:r>
                      <m:r>
                        <a:rPr lang="en-US" altLang="zh-CN" i="1">
                          <a:latin typeface="Cambria Math" panose="02040503050406030204" pitchFamily="18" charset="0"/>
                          <a:ea typeface="Cambria Math" panose="02040503050406030204" pitchFamily="18" charset="0"/>
                        </a:rPr>
                        <m:t>𝑚</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s</m:t>
                      </m:r>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20.3722</m:t>
                      </m:r>
                      <m:r>
                        <a:rPr lang="en-US" altLang="zh-CN" b="0" i="1" smtClean="0">
                          <a:latin typeface="Cambria Math" panose="02040503050406030204" pitchFamily="18" charset="0"/>
                          <a:ea typeface="Cambria Math" panose="02040503050406030204" pitchFamily="18" charset="0"/>
                        </a:rPr>
                        <m:t>𝑚𝑠</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≈0.393×</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−3</m:t>
                          </m:r>
                        </m:sup>
                      </m:sSup>
                      <m:r>
                        <a:rPr lang="en-US" altLang="zh-CN" b="0" i="1" smtClean="0">
                          <a:latin typeface="Cambria Math" panose="02040503050406030204" pitchFamily="18" charset="0"/>
                          <a:ea typeface="Cambria Math" panose="02040503050406030204" pitchFamily="18" charset="0"/>
                        </a:rPr>
                        <m:t>𝑚</m:t>
                      </m:r>
                    </m:oMath>
                  </m:oMathPara>
                </a14:m>
                <a:endParaRPr lang="zh-CN" altLang="en-US" dirty="0"/>
              </a:p>
            </p:txBody>
          </p:sp>
        </mc:Choice>
        <mc:Fallback xmlns="">
          <p:sp>
            <p:nvSpPr>
              <p:cNvPr id="12" name="文本框 11">
                <a:extLst>
                  <a:ext uri="{FF2B5EF4-FFF2-40B4-BE49-F238E27FC236}">
                    <a16:creationId xmlns:a16="http://schemas.microsoft.com/office/drawing/2014/main" id="{B81F96EC-A53D-133A-D5C5-080CF4A1D496}"/>
                  </a:ext>
                </a:extLst>
              </p:cNvPr>
              <p:cNvSpPr txBox="1">
                <a:spLocks noRot="1" noChangeAspect="1" noMove="1" noResize="1" noEditPoints="1" noAdjustHandles="1" noChangeArrowheads="1" noChangeShapeType="1" noTextEdit="1"/>
              </p:cNvSpPr>
              <p:nvPr/>
            </p:nvSpPr>
            <p:spPr>
              <a:xfrm>
                <a:off x="5811723" y="5314175"/>
                <a:ext cx="4572000" cy="1200329"/>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D5FE3084-5CAD-5018-1397-BFE332A00936}"/>
              </a:ext>
            </a:extLst>
          </p:cNvPr>
          <p:cNvPicPr>
            <a:picLocks noChangeAspect="1"/>
          </p:cNvPicPr>
          <p:nvPr/>
        </p:nvPicPr>
        <p:blipFill>
          <a:blip r:embed="rId6"/>
          <a:stretch>
            <a:fillRect/>
          </a:stretch>
        </p:blipFill>
        <p:spPr>
          <a:xfrm>
            <a:off x="6256224" y="2884850"/>
            <a:ext cx="1828800" cy="485775"/>
          </a:xfrm>
          <a:prstGeom prst="rect">
            <a:avLst/>
          </a:prstGeom>
        </p:spPr>
      </p:pic>
    </p:spTree>
    <p:extLst>
      <p:ext uri="{BB962C8B-B14F-4D97-AF65-F5344CB8AC3E}">
        <p14:creationId xmlns:p14="http://schemas.microsoft.com/office/powerpoint/2010/main" val="3365082695"/>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860197" y="1174304"/>
            <a:ext cx="9558040"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600" dirty="0">
                <a:solidFill>
                  <a:srgbClr val="0D0D0D"/>
                </a:solidFill>
                <a:ea typeface="楷体" panose="02010609060101010101" pitchFamily="49" charset="-122"/>
                <a:cs typeface="+mn-ea"/>
                <a:sym typeface="+mn-lt"/>
              </a:rPr>
              <a:t>4.</a:t>
            </a:r>
            <a:r>
              <a:rPr lang="zh-CN" altLang="en-US" sz="1600" dirty="0">
                <a:solidFill>
                  <a:srgbClr val="0D0D0D"/>
                </a:solidFill>
                <a:ea typeface="楷体" panose="02010609060101010101" pitchFamily="49" charset="-122"/>
                <a:cs typeface="+mn-ea"/>
                <a:sym typeface="+mn-lt"/>
              </a:rPr>
              <a:t>下图为示波器观察到的干涉条纹的光电信号。选取两个不同的条纹周期，计算对应的振子速度。</a:t>
            </a:r>
            <a:endParaRPr lang="en-US" altLang="zh-CN" sz="1600" dirty="0">
              <a:solidFill>
                <a:srgbClr val="0D0D0D"/>
              </a:solidFill>
              <a:latin typeface="楷体" panose="02010609060101010101" pitchFamily="49" charset="-122"/>
              <a:ea typeface="楷体" panose="02010609060101010101" pitchFamily="49" charset="-122"/>
              <a:cs typeface="+mn-ea"/>
              <a:sym typeface="+mn-lt"/>
            </a:endParaRPr>
          </a:p>
          <a:p>
            <a:pPr>
              <a:lnSpc>
                <a:spcPct val="150000"/>
              </a:lnSpc>
            </a:pPr>
            <a:endParaRPr lang="en-US" altLang="zh-CN" sz="1600" dirty="0">
              <a:solidFill>
                <a:srgbClr val="0D0D0D"/>
              </a:solidFill>
              <a:latin typeface="楷体" panose="02010609060101010101" pitchFamily="49" charset="-122"/>
              <a:ea typeface="楷体" panose="02010609060101010101" pitchFamily="49" charset="-122"/>
              <a:cs typeface="+mn-ea"/>
              <a:sym typeface="+mn-lt"/>
            </a:endParaRPr>
          </a:p>
        </p:txBody>
      </p:sp>
      <p:sp>
        <p:nvSpPr>
          <p:cNvPr id="11" name="文本框 14"/>
          <p:cNvSpPr txBox="1"/>
          <p:nvPr/>
        </p:nvSpPr>
        <p:spPr>
          <a:xfrm>
            <a:off x="679337" y="262842"/>
            <a:ext cx="2635363"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chemeClr val="tx1">
                    <a:lumMod val="75000"/>
                    <a:lumOff val="25000"/>
                  </a:schemeClr>
                </a:solidFill>
                <a:cs typeface="+mn-ea"/>
                <a:sym typeface="+mn-lt"/>
              </a:rPr>
              <a:t>实验部分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B24E967-C3BD-B93A-CF6E-7385CABB7DA8}"/>
                  </a:ext>
                </a:extLst>
              </p:cNvPr>
              <p:cNvSpPr txBox="1"/>
              <p:nvPr/>
            </p:nvSpPr>
            <p:spPr>
              <a:xfrm>
                <a:off x="5708337" y="2422504"/>
                <a:ext cx="5556972" cy="106221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对于第一个，</a:t>
                </a:r>
                <a14:m>
                  <m:oMath xmlns:m="http://schemas.openxmlformats.org/officeDocument/2006/math">
                    <m:r>
                      <a:rPr lang="zh-CN" altLang="en-US" sz="1600" b="0" i="1" smtClean="0">
                        <a:latin typeface="Cambria Math" panose="02040503050406030204" pitchFamily="18" charset="0"/>
                        <a:ea typeface="楷体" panose="02010609060101010101" pitchFamily="49" charset="-122"/>
                      </a:rPr>
                      <m:t>∆</m:t>
                    </m:r>
                    <m:r>
                      <a:rPr lang="en-US" altLang="zh-CN" sz="1600" b="0" i="1" smtClean="0">
                        <a:latin typeface="Cambria Math" panose="02040503050406030204" pitchFamily="18" charset="0"/>
                        <a:ea typeface="楷体" panose="02010609060101010101" pitchFamily="49" charset="-122"/>
                      </a:rPr>
                      <m:t>𝑡</m:t>
                    </m:r>
                    <m:r>
                      <a:rPr lang="en-US" altLang="zh-CN" sz="1600" b="0" i="1" smtClean="0">
                        <a:latin typeface="Cambria Math" panose="02040503050406030204" pitchFamily="18" charset="0"/>
                        <a:ea typeface="Cambria Math" panose="02040503050406030204" pitchFamily="18" charset="0"/>
                      </a:rPr>
                      <m:t>≈120</m:t>
                    </m:r>
                    <m:r>
                      <a:rPr lang="en-US" altLang="zh-CN" sz="1600" b="0" i="1" smtClean="0">
                        <a:latin typeface="Cambria Math" panose="02040503050406030204" pitchFamily="18" charset="0"/>
                        <a:ea typeface="Cambria Math" panose="02040503050406030204" pitchFamily="18" charset="0"/>
                      </a:rPr>
                      <m:t>𝜇</m:t>
                    </m:r>
                    <m:r>
                      <a:rPr lang="en-US" altLang="zh-CN" sz="1600" b="0" i="1" smtClean="0">
                        <a:latin typeface="Cambria Math" panose="02040503050406030204" pitchFamily="18" charset="0"/>
                        <a:ea typeface="Cambria Math" panose="02040503050406030204" pitchFamily="18" charset="0"/>
                      </a:rPr>
                      <m:t>𝑠</m:t>
                    </m:r>
                  </m:oMath>
                </a14:m>
                <a:r>
                  <a:rPr lang="zh-CN" altLang="en-US" sz="1600" dirty="0">
                    <a:latin typeface="宋体" panose="02010600030101010101" pitchFamily="2" charset="-122"/>
                    <a:ea typeface="宋体" panose="02010600030101010101" pitchFamily="2" charset="-122"/>
                  </a:rPr>
                  <a:t>，</a:t>
                </a:r>
                <a14:m>
                  <m:oMath xmlns:m="http://schemas.openxmlformats.org/officeDocument/2006/math">
                    <m:r>
                      <a:rPr lang="en-US" altLang="zh-CN" sz="1600" b="0" i="1" dirty="0" smtClean="0">
                        <a:latin typeface="Cambria Math" panose="02040503050406030204" pitchFamily="18" charset="0"/>
                        <a:ea typeface="宋体" panose="02010600030101010101" pitchFamily="2" charset="-122"/>
                      </a:rPr>
                      <m:t>𝑣</m:t>
                    </m:r>
                    <m:r>
                      <a:rPr lang="en-US" altLang="zh-CN" sz="1600" b="0" i="1" dirty="0" smtClean="0">
                        <a:latin typeface="Cambria Math" panose="02040503050406030204" pitchFamily="18" charset="0"/>
                        <a:ea typeface="宋体" panose="02010600030101010101" pitchFamily="2" charset="-122"/>
                      </a:rPr>
                      <m:t>=</m:t>
                    </m:r>
                    <m:f>
                      <m:fPr>
                        <m:ctrlPr>
                          <a:rPr lang="en-US" altLang="zh-CN" sz="1600" i="1" dirty="0" smtClean="0">
                            <a:latin typeface="Cambria Math" panose="02040503050406030204" pitchFamily="18" charset="0"/>
                          </a:rPr>
                        </m:ctrlPr>
                      </m:fPr>
                      <m:num>
                        <m:r>
                          <a:rPr lang="zh-CN" altLang="en-US" sz="1600" b="0" i="1" dirty="0" smtClean="0">
                            <a:latin typeface="Cambria Math" panose="02040503050406030204" pitchFamily="18" charset="0"/>
                          </a:rPr>
                          <m:t>𝜆</m:t>
                        </m:r>
                      </m:num>
                      <m:den>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𝑡</m:t>
                        </m:r>
                      </m:den>
                    </m:f>
                    <m:r>
                      <a:rPr lang="en-US" altLang="zh-CN" sz="1600" b="0" i="1" dirty="0" smtClean="0">
                        <a:latin typeface="Cambria Math" panose="02040503050406030204" pitchFamily="18" charset="0"/>
                        <a:ea typeface="Cambria Math" panose="02040503050406030204" pitchFamily="18" charset="0"/>
                      </a:rPr>
                      <m:t>≈2.637×</m:t>
                    </m:r>
                    <m:sSup>
                      <m:sSupPr>
                        <m:ctrlPr>
                          <a:rPr lang="en-US" altLang="zh-CN" sz="1600" i="1" dirty="0" smtClean="0">
                            <a:latin typeface="Cambria Math" panose="02040503050406030204" pitchFamily="18" charset="0"/>
                            <a:ea typeface="Cambria Math" panose="02040503050406030204" pitchFamily="18" charset="0"/>
                          </a:rPr>
                        </m:ctrlPr>
                      </m:sSupPr>
                      <m:e>
                        <m:r>
                          <a:rPr lang="en-US" altLang="zh-CN" sz="1600" b="0" i="1" dirty="0" smtClean="0">
                            <a:latin typeface="Cambria Math" panose="02040503050406030204" pitchFamily="18" charset="0"/>
                            <a:ea typeface="Cambria Math" panose="02040503050406030204" pitchFamily="18" charset="0"/>
                          </a:rPr>
                          <m:t>10</m:t>
                        </m:r>
                      </m:e>
                      <m:sup>
                        <m:r>
                          <a:rPr lang="en-US" altLang="zh-CN" sz="1600" b="0" i="1" dirty="0" smtClean="0">
                            <a:latin typeface="Cambria Math" panose="02040503050406030204" pitchFamily="18" charset="0"/>
                            <a:ea typeface="Cambria Math" panose="02040503050406030204" pitchFamily="18" charset="0"/>
                          </a:rPr>
                          <m:t>−3</m:t>
                        </m:r>
                      </m:sup>
                    </m:sSup>
                    <m:r>
                      <a:rPr lang="en-US" altLang="zh-CN" sz="1600" b="0" i="1" dirty="0" smtClean="0">
                        <a:latin typeface="Cambria Math" panose="02040503050406030204" pitchFamily="18" charset="0"/>
                        <a:ea typeface="Cambria Math" panose="02040503050406030204" pitchFamily="18" charset="0"/>
                      </a:rPr>
                      <m:t>𝑚</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𝑠</m:t>
                    </m:r>
                  </m:oMath>
                </a14:m>
                <a:endParaRPr lang="en-US" altLang="zh-CN" sz="1600" dirty="0">
                  <a:latin typeface="宋体" panose="02010600030101010101" pitchFamily="2" charset="-122"/>
                  <a:ea typeface="宋体" panose="02010600030101010101" pitchFamily="2" charset="-122"/>
                </a:endParaRPr>
              </a:p>
              <a:p>
                <a:r>
                  <a:rPr lang="zh-CN" altLang="en-US" sz="1600" dirty="0">
                    <a:latin typeface="楷体" panose="02010609060101010101" pitchFamily="49" charset="-122"/>
                    <a:ea typeface="楷体" panose="02010609060101010101" pitchFamily="49" charset="-122"/>
                  </a:rPr>
                  <a:t>对于第二个，</a:t>
                </a:r>
                <a14:m>
                  <m:oMath xmlns:m="http://schemas.openxmlformats.org/officeDocument/2006/math">
                    <m:r>
                      <a:rPr lang="zh-CN" altLang="en-US" sz="1600" b="0" i="1" smtClean="0">
                        <a:latin typeface="Cambria Math" panose="02040503050406030204" pitchFamily="18" charset="0"/>
                        <a:ea typeface="楷体" panose="02010609060101010101" pitchFamily="49" charset="-122"/>
                      </a:rPr>
                      <m:t>∆</m:t>
                    </m:r>
                    <m:r>
                      <a:rPr lang="en-US" altLang="zh-CN" sz="1600" b="0" i="1" smtClean="0">
                        <a:latin typeface="Cambria Math" panose="02040503050406030204" pitchFamily="18" charset="0"/>
                        <a:ea typeface="楷体" panose="02010609060101010101" pitchFamily="49" charset="-122"/>
                      </a:rPr>
                      <m:t>𝑡</m:t>
                    </m:r>
                    <m:r>
                      <a:rPr lang="en-US" altLang="zh-CN" sz="1600" b="0" i="1" smtClean="0">
                        <a:latin typeface="Cambria Math" panose="02040503050406030204" pitchFamily="18" charset="0"/>
                        <a:ea typeface="Cambria Math" panose="02040503050406030204" pitchFamily="18" charset="0"/>
                      </a:rPr>
                      <m:t>≈80</m:t>
                    </m:r>
                    <m:r>
                      <a:rPr lang="en-US" altLang="zh-CN" sz="1600" b="0" i="1" smtClean="0">
                        <a:latin typeface="Cambria Math" panose="02040503050406030204" pitchFamily="18" charset="0"/>
                        <a:ea typeface="Cambria Math" panose="02040503050406030204" pitchFamily="18" charset="0"/>
                      </a:rPr>
                      <m:t>𝜇</m:t>
                    </m:r>
                    <m:r>
                      <a:rPr lang="en-US" altLang="zh-CN" sz="1600" b="0" i="1" smtClean="0">
                        <a:latin typeface="Cambria Math" panose="02040503050406030204" pitchFamily="18" charset="0"/>
                        <a:ea typeface="Cambria Math" panose="02040503050406030204" pitchFamily="18" charset="0"/>
                      </a:rPr>
                      <m:t>𝑠</m:t>
                    </m:r>
                  </m:oMath>
                </a14:m>
                <a:r>
                  <a:rPr lang="zh-CN" altLang="en-US" sz="1600" dirty="0">
                    <a:latin typeface="宋体" panose="02010600030101010101" pitchFamily="2" charset="-122"/>
                    <a:ea typeface="宋体" panose="02010600030101010101" pitchFamily="2" charset="-122"/>
                  </a:rPr>
                  <a:t>，</a:t>
                </a:r>
                <a14:m>
                  <m:oMath xmlns:m="http://schemas.openxmlformats.org/officeDocument/2006/math">
                    <m:r>
                      <a:rPr lang="en-US" altLang="zh-CN" sz="1600" b="0" i="1" dirty="0" smtClean="0">
                        <a:latin typeface="Cambria Math" panose="02040503050406030204" pitchFamily="18" charset="0"/>
                        <a:ea typeface="宋体" panose="02010600030101010101" pitchFamily="2" charset="-122"/>
                      </a:rPr>
                      <m:t>𝑣</m:t>
                    </m:r>
                    <m:r>
                      <a:rPr lang="en-US" altLang="zh-CN" sz="1600" b="0" i="1" dirty="0" smtClean="0">
                        <a:latin typeface="Cambria Math" panose="02040503050406030204" pitchFamily="18" charset="0"/>
                        <a:ea typeface="宋体" panose="02010600030101010101" pitchFamily="2" charset="-122"/>
                      </a:rPr>
                      <m:t>=</m:t>
                    </m:r>
                    <m:f>
                      <m:fPr>
                        <m:ctrlPr>
                          <a:rPr lang="en-US" altLang="zh-CN" sz="1600" i="1" dirty="0" smtClean="0">
                            <a:latin typeface="Cambria Math" panose="02040503050406030204" pitchFamily="18" charset="0"/>
                          </a:rPr>
                        </m:ctrlPr>
                      </m:fPr>
                      <m:num>
                        <m:r>
                          <a:rPr lang="zh-CN" altLang="en-US" sz="1600" b="0" i="1" dirty="0" smtClean="0">
                            <a:latin typeface="Cambria Math" panose="02040503050406030204" pitchFamily="18" charset="0"/>
                          </a:rPr>
                          <m:t>𝜆</m:t>
                        </m:r>
                      </m:num>
                      <m:den>
                        <m:r>
                          <a:rPr lang="en-US" altLang="zh-CN" sz="1600" b="0" i="1" dirty="0" smtClean="0">
                            <a:latin typeface="Cambria Math" panose="02040503050406030204" pitchFamily="18" charset="0"/>
                          </a:rPr>
                          <m:t>2</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𝑡</m:t>
                        </m:r>
                      </m:den>
                    </m:f>
                    <m:r>
                      <a:rPr lang="en-US" altLang="zh-CN" sz="1600" b="0" i="1" dirty="0" smtClean="0">
                        <a:latin typeface="Cambria Math" panose="02040503050406030204" pitchFamily="18" charset="0"/>
                        <a:ea typeface="Cambria Math" panose="02040503050406030204" pitchFamily="18" charset="0"/>
                      </a:rPr>
                      <m:t>≈3.955×</m:t>
                    </m:r>
                    <m:sSup>
                      <m:sSupPr>
                        <m:ctrlPr>
                          <a:rPr lang="en-US" altLang="zh-CN" sz="1600" i="1" dirty="0" smtClean="0">
                            <a:latin typeface="Cambria Math" panose="02040503050406030204" pitchFamily="18" charset="0"/>
                            <a:ea typeface="Cambria Math" panose="02040503050406030204" pitchFamily="18" charset="0"/>
                          </a:rPr>
                        </m:ctrlPr>
                      </m:sSupPr>
                      <m:e>
                        <m:r>
                          <a:rPr lang="en-US" altLang="zh-CN" sz="1600" b="0" i="1" dirty="0" smtClean="0">
                            <a:latin typeface="Cambria Math" panose="02040503050406030204" pitchFamily="18" charset="0"/>
                            <a:ea typeface="Cambria Math" panose="02040503050406030204" pitchFamily="18" charset="0"/>
                          </a:rPr>
                          <m:t>10</m:t>
                        </m:r>
                      </m:e>
                      <m:sup>
                        <m:r>
                          <a:rPr lang="en-US" altLang="zh-CN" sz="1600" b="0" i="1" dirty="0" smtClean="0">
                            <a:latin typeface="Cambria Math" panose="02040503050406030204" pitchFamily="18" charset="0"/>
                            <a:ea typeface="Cambria Math" panose="02040503050406030204" pitchFamily="18" charset="0"/>
                          </a:rPr>
                          <m:t>−3</m:t>
                        </m:r>
                      </m:sup>
                    </m:sSup>
                    <m:r>
                      <a:rPr lang="en-US" altLang="zh-CN" sz="1600" b="0" i="1" dirty="0" smtClean="0">
                        <a:latin typeface="Cambria Math" panose="02040503050406030204" pitchFamily="18" charset="0"/>
                        <a:ea typeface="Cambria Math" panose="02040503050406030204" pitchFamily="18" charset="0"/>
                      </a:rPr>
                      <m:t>𝑚</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𝑠</m:t>
                    </m:r>
                  </m:oMath>
                </a14:m>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p:txBody>
          </p:sp>
        </mc:Choice>
        <mc:Fallback xmlns="">
          <p:sp>
            <p:nvSpPr>
              <p:cNvPr id="2" name="文本框 1">
                <a:extLst>
                  <a:ext uri="{FF2B5EF4-FFF2-40B4-BE49-F238E27FC236}">
                    <a16:creationId xmlns:a16="http://schemas.microsoft.com/office/drawing/2014/main" id="{BB24E967-C3BD-B93A-CF6E-7385CABB7DA8}"/>
                  </a:ext>
                </a:extLst>
              </p:cNvPr>
              <p:cNvSpPr txBox="1">
                <a:spLocks noRot="1" noChangeAspect="1" noMove="1" noResize="1" noEditPoints="1" noAdjustHandles="1" noChangeArrowheads="1" noChangeShapeType="1" noTextEdit="1"/>
              </p:cNvSpPr>
              <p:nvPr/>
            </p:nvSpPr>
            <p:spPr>
              <a:xfrm>
                <a:off x="5708337" y="2422504"/>
                <a:ext cx="5556972" cy="1062214"/>
              </a:xfrm>
              <a:prstGeom prst="rect">
                <a:avLst/>
              </a:prstGeom>
              <a:blipFill>
                <a:blip r:embed="rId2"/>
                <a:stretch>
                  <a:fillRect l="-54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870C38F-BA4D-85F4-8752-98C3D2271184}"/>
              </a:ext>
            </a:extLst>
          </p:cNvPr>
          <p:cNvPicPr>
            <a:picLocks noChangeAspect="1"/>
          </p:cNvPicPr>
          <p:nvPr/>
        </p:nvPicPr>
        <p:blipFill>
          <a:blip r:embed="rId3"/>
          <a:stretch>
            <a:fillRect/>
          </a:stretch>
        </p:blipFill>
        <p:spPr>
          <a:xfrm>
            <a:off x="606372" y="1947593"/>
            <a:ext cx="5032845" cy="395605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F51E9971-85B0-5D2A-0529-25441B8962DB}"/>
                  </a:ext>
                </a:extLst>
              </p14:cNvPr>
              <p14:cNvContentPartPr/>
              <p14:nvPr/>
            </p14:nvContentPartPr>
            <p14:xfrm>
              <a:off x="1502793" y="2874578"/>
              <a:ext cx="36000" cy="562680"/>
            </p14:xfrm>
          </p:contentPart>
        </mc:Choice>
        <mc:Fallback xmlns="">
          <p:pic>
            <p:nvPicPr>
              <p:cNvPr id="7" name="墨迹 6">
                <a:extLst>
                  <a:ext uri="{FF2B5EF4-FFF2-40B4-BE49-F238E27FC236}">
                    <a16:creationId xmlns:a16="http://schemas.microsoft.com/office/drawing/2014/main" id="{F51E9971-85B0-5D2A-0529-25441B8962DB}"/>
                  </a:ext>
                </a:extLst>
              </p:cNvPr>
              <p:cNvPicPr/>
              <p:nvPr/>
            </p:nvPicPr>
            <p:blipFill>
              <a:blip r:embed="rId5"/>
              <a:stretch>
                <a:fillRect/>
              </a:stretch>
            </p:blipFill>
            <p:spPr>
              <a:xfrm>
                <a:off x="1494153" y="2865578"/>
                <a:ext cx="5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FBBAB21C-D115-90CE-77EB-4424C4032342}"/>
                  </a:ext>
                </a:extLst>
              </p14:cNvPr>
              <p14:cNvContentPartPr/>
              <p14:nvPr/>
            </p14:nvContentPartPr>
            <p14:xfrm>
              <a:off x="1433673" y="3351578"/>
              <a:ext cx="191160" cy="117720"/>
            </p14:xfrm>
          </p:contentPart>
        </mc:Choice>
        <mc:Fallback xmlns="">
          <p:pic>
            <p:nvPicPr>
              <p:cNvPr id="10" name="墨迹 9">
                <a:extLst>
                  <a:ext uri="{FF2B5EF4-FFF2-40B4-BE49-F238E27FC236}">
                    <a16:creationId xmlns:a16="http://schemas.microsoft.com/office/drawing/2014/main" id="{FBBAB21C-D115-90CE-77EB-4424C4032342}"/>
                  </a:ext>
                </a:extLst>
              </p:cNvPr>
              <p:cNvPicPr/>
              <p:nvPr/>
            </p:nvPicPr>
            <p:blipFill>
              <a:blip r:embed="rId7"/>
              <a:stretch>
                <a:fillRect/>
              </a:stretch>
            </p:blipFill>
            <p:spPr>
              <a:xfrm>
                <a:off x="1425033" y="3342578"/>
                <a:ext cx="208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0A7F49BE-6BCE-1242-CE5F-C083ECAFF6A7}"/>
                  </a:ext>
                </a:extLst>
              </p14:cNvPr>
              <p14:cNvContentPartPr/>
              <p14:nvPr/>
            </p14:nvContentPartPr>
            <p14:xfrm>
              <a:off x="3006153" y="2936858"/>
              <a:ext cx="28080" cy="549720"/>
            </p14:xfrm>
          </p:contentPart>
        </mc:Choice>
        <mc:Fallback xmlns="">
          <p:pic>
            <p:nvPicPr>
              <p:cNvPr id="14" name="墨迹 13">
                <a:extLst>
                  <a:ext uri="{FF2B5EF4-FFF2-40B4-BE49-F238E27FC236}">
                    <a16:creationId xmlns:a16="http://schemas.microsoft.com/office/drawing/2014/main" id="{0A7F49BE-6BCE-1242-CE5F-C083ECAFF6A7}"/>
                  </a:ext>
                </a:extLst>
              </p:cNvPr>
              <p:cNvPicPr/>
              <p:nvPr/>
            </p:nvPicPr>
            <p:blipFill>
              <a:blip r:embed="rId9"/>
              <a:stretch>
                <a:fillRect/>
              </a:stretch>
            </p:blipFill>
            <p:spPr>
              <a:xfrm>
                <a:off x="2997513" y="2927858"/>
                <a:ext cx="4572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C267DD31-B922-5A5F-B355-F678444B86AF}"/>
                  </a:ext>
                </a:extLst>
              </p14:cNvPr>
              <p14:cNvContentPartPr/>
              <p14:nvPr/>
            </p14:nvContentPartPr>
            <p14:xfrm>
              <a:off x="2943873" y="3329618"/>
              <a:ext cx="142920" cy="185760"/>
            </p14:xfrm>
          </p:contentPart>
        </mc:Choice>
        <mc:Fallback xmlns="">
          <p:pic>
            <p:nvPicPr>
              <p:cNvPr id="16" name="墨迹 15">
                <a:extLst>
                  <a:ext uri="{FF2B5EF4-FFF2-40B4-BE49-F238E27FC236}">
                    <a16:creationId xmlns:a16="http://schemas.microsoft.com/office/drawing/2014/main" id="{C267DD31-B922-5A5F-B355-F678444B86AF}"/>
                  </a:ext>
                </a:extLst>
              </p:cNvPr>
              <p:cNvPicPr/>
              <p:nvPr/>
            </p:nvPicPr>
            <p:blipFill>
              <a:blip r:embed="rId11"/>
              <a:stretch>
                <a:fillRect/>
              </a:stretch>
            </p:blipFill>
            <p:spPr>
              <a:xfrm>
                <a:off x="2934873" y="3320978"/>
                <a:ext cx="160560" cy="203400"/>
              </a:xfrm>
              <a:prstGeom prst="rect">
                <a:avLst/>
              </a:prstGeom>
            </p:spPr>
          </p:pic>
        </mc:Fallback>
      </mc:AlternateContent>
    </p:spTree>
    <p:extLst>
      <p:ext uri="{BB962C8B-B14F-4D97-AF65-F5344CB8AC3E}">
        <p14:creationId xmlns:p14="http://schemas.microsoft.com/office/powerpoint/2010/main" val="2795986485"/>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4"/>
          <p:cNvSpPr txBox="1"/>
          <p:nvPr/>
        </p:nvSpPr>
        <p:spPr>
          <a:xfrm>
            <a:off x="2846412" y="2505670"/>
            <a:ext cx="5883250"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5400" b="1" dirty="0">
                <a:solidFill>
                  <a:schemeClr val="tx1">
                    <a:lumMod val="75000"/>
                    <a:lumOff val="25000"/>
                  </a:schemeClr>
                </a:solidFill>
                <a:cs typeface="+mn-ea"/>
                <a:sym typeface="+mn-lt"/>
              </a:rPr>
              <a:t>教科书中相关章节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D41BA8-F045-9726-E7EB-5CF379294B56}"/>
              </a:ext>
            </a:extLst>
          </p:cNvPr>
          <p:cNvSpPr txBox="1"/>
          <p:nvPr/>
        </p:nvSpPr>
        <p:spPr>
          <a:xfrm>
            <a:off x="613303" y="455982"/>
            <a:ext cx="9309101"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赵凯华，钟锡华</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光学</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（第</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版 重排本），北京：北京大学出版社，</a:t>
            </a:r>
            <a:r>
              <a:rPr lang="en-US" altLang="zh-CN" sz="1600" dirty="0">
                <a:latin typeface="楷体" panose="02010609060101010101" pitchFamily="49" charset="-122"/>
                <a:ea typeface="楷体" panose="02010609060101010101" pitchFamily="49" charset="-122"/>
              </a:rPr>
              <a:t>2017.</a:t>
            </a:r>
          </a:p>
          <a:p>
            <a:r>
              <a:rPr lang="zh-CN" altLang="en-US" sz="1600" dirty="0">
                <a:latin typeface="楷体" panose="02010609060101010101" pitchFamily="49" charset="-122"/>
                <a:ea typeface="楷体" panose="02010609060101010101" pitchFamily="49" charset="-122"/>
              </a:rPr>
              <a:t>第三章：干涉装置光场的时空相干性</a:t>
            </a:r>
            <a:endParaRPr lang="en-US" altLang="zh-CN" sz="1600" dirty="0">
              <a:latin typeface="楷体" panose="02010609060101010101" pitchFamily="49" charset="-122"/>
              <a:ea typeface="楷体" panose="02010609060101010101" pitchFamily="49" charset="-122"/>
            </a:endParaRPr>
          </a:p>
          <a:p>
            <a:endParaRPr lang="zh-CN" altLang="en-US" sz="16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EFC6D7D5-68D8-D11A-D09A-AD9E90394E25}"/>
              </a:ext>
            </a:extLst>
          </p:cNvPr>
          <p:cNvSpPr txBox="1"/>
          <p:nvPr/>
        </p:nvSpPr>
        <p:spPr>
          <a:xfrm>
            <a:off x="637115" y="1280355"/>
            <a:ext cx="8101013" cy="369332"/>
          </a:xfrm>
          <a:prstGeom prst="rect">
            <a:avLst/>
          </a:prstGeom>
          <a:noFill/>
        </p:spPr>
        <p:txBody>
          <a:bodyPr wrap="square" rtlCol="0">
            <a:spAutoFit/>
          </a:bodyPr>
          <a:lstStyle/>
          <a:p>
            <a:r>
              <a:rPr lang="en-US" altLang="zh-CN" dirty="0"/>
              <a:t>1.</a:t>
            </a:r>
            <a:r>
              <a:rPr lang="zh-CN" altLang="en-US" dirty="0"/>
              <a:t>分波前干涉装置   光场的空间相干性</a:t>
            </a:r>
          </a:p>
        </p:txBody>
      </p:sp>
      <p:pic>
        <p:nvPicPr>
          <p:cNvPr id="6" name="图片 5">
            <a:extLst>
              <a:ext uri="{FF2B5EF4-FFF2-40B4-BE49-F238E27FC236}">
                <a16:creationId xmlns:a16="http://schemas.microsoft.com/office/drawing/2014/main" id="{E3FD685D-9B92-ACD5-0BEE-471B64D44522}"/>
              </a:ext>
            </a:extLst>
          </p:cNvPr>
          <p:cNvPicPr>
            <a:picLocks noChangeAspect="1"/>
          </p:cNvPicPr>
          <p:nvPr/>
        </p:nvPicPr>
        <p:blipFill>
          <a:blip r:embed="rId2"/>
          <a:stretch>
            <a:fillRect/>
          </a:stretch>
        </p:blipFill>
        <p:spPr>
          <a:xfrm>
            <a:off x="-738" y="2073956"/>
            <a:ext cx="5944339" cy="340808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1A016ED-6BC8-6355-01CE-E1FE50B783C0}"/>
                  </a:ext>
                </a:extLst>
              </p:cNvPr>
              <p:cNvSpPr txBox="1"/>
              <p:nvPr/>
            </p:nvSpPr>
            <p:spPr>
              <a:xfrm>
                <a:off x="6248400" y="1884913"/>
                <a:ext cx="5486400" cy="4239494"/>
              </a:xfrm>
              <a:prstGeom prst="rect">
                <a:avLst/>
              </a:prstGeom>
              <a:noFill/>
            </p:spPr>
            <p:txBody>
              <a:bodyPr wrap="square" rtlCol="0">
                <a:spAutoFit/>
              </a:bodyPr>
              <a:lstStyle/>
              <a:p>
                <a:r>
                  <a:rPr lang="en-US" altLang="zh-CN" dirty="0"/>
                  <a:t>·</a:t>
                </a:r>
                <a:r>
                  <a:rPr lang="zh-CN" altLang="en-US" dirty="0"/>
                  <a:t>菲涅尔双面镜和双棱镜、劳埃德镜</a:t>
                </a:r>
                <a:endParaRPr lang="en-US" altLang="zh-CN" dirty="0"/>
              </a:p>
              <a:p>
                <a:r>
                  <a:rPr lang="en-US" altLang="zh-CN" dirty="0"/>
                  <a:t>·</a:t>
                </a:r>
                <a:r>
                  <a:rPr lang="zh-CN" altLang="en-US" dirty="0"/>
                  <a:t>在幕上的干涉条纹近似为一组平行直线等间隔条纹，</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r>
                          <a:rPr lang="en-US" altLang="zh-CN" b="0" i="1" smtClean="0">
                            <a:latin typeface="Cambria Math" panose="02040503050406030204" pitchFamily="18" charset="0"/>
                          </a:rPr>
                          <m:t>𝜆</m:t>
                        </m:r>
                      </m:num>
                      <m:den>
                        <m:r>
                          <a:rPr lang="en-US" altLang="zh-CN" b="0" i="1" smtClean="0">
                            <a:latin typeface="Cambria Math" panose="02040503050406030204" pitchFamily="18" charset="0"/>
                          </a:rPr>
                          <m:t>𝑑</m:t>
                        </m:r>
                      </m:den>
                    </m:f>
                  </m:oMath>
                </a14:m>
                <a:endParaRPr lang="en-US" altLang="zh-CN" dirty="0"/>
              </a:p>
              <a:p>
                <a:r>
                  <a:rPr lang="en-US" altLang="zh-CN" dirty="0"/>
                  <a:t>·</a:t>
                </a:r>
                <a:r>
                  <a:rPr lang="zh-CN" altLang="en-US" dirty="0"/>
                  <a:t>干涉条纹的移动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a:t>
                </a:r>
                <a:r>
                  <a:rPr lang="zh-CN" altLang="en-US" dirty="0"/>
                  <a:t>光源宽度对干涉条纹衬比度的影响</a:t>
                </a:r>
                <a:endParaRPr lang="en-US" altLang="zh-CN" dirty="0"/>
              </a:p>
              <a:p>
                <a:r>
                  <a:rPr lang="en-US" altLang="zh-CN" dirty="0"/>
                  <a:t>·</a:t>
                </a:r>
                <a:r>
                  <a:rPr lang="zh-CN" altLang="en-US" dirty="0"/>
                  <a:t>光场的空间相干性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𝜆</m:t>
                        </m:r>
                      </m:num>
                      <m:den>
                        <m:r>
                          <a:rPr lang="en-US" altLang="zh-CN" b="0" i="1" smtClean="0">
                            <a:latin typeface="Cambria Math" panose="02040503050406030204" pitchFamily="18" charset="0"/>
                            <a:ea typeface="Cambria Math" panose="02040503050406030204" pitchFamily="18" charset="0"/>
                          </a:rPr>
                          <m:t>𝑏</m:t>
                        </m:r>
                      </m:den>
                    </m:f>
                  </m:oMath>
                </a14:m>
                <a:endParaRPr lang="zh-CN" altLang="en-US" dirty="0"/>
              </a:p>
            </p:txBody>
          </p:sp>
        </mc:Choice>
        <mc:Fallback xmlns="">
          <p:sp>
            <p:nvSpPr>
              <p:cNvPr id="7" name="文本框 6">
                <a:extLst>
                  <a:ext uri="{FF2B5EF4-FFF2-40B4-BE49-F238E27FC236}">
                    <a16:creationId xmlns:a16="http://schemas.microsoft.com/office/drawing/2014/main" id="{F1A016ED-6BC8-6355-01CE-E1FE50B783C0}"/>
                  </a:ext>
                </a:extLst>
              </p:cNvPr>
              <p:cNvSpPr txBox="1">
                <a:spLocks noRot="1" noChangeAspect="1" noMove="1" noResize="1" noEditPoints="1" noAdjustHandles="1" noChangeArrowheads="1" noChangeShapeType="1" noTextEdit="1"/>
              </p:cNvSpPr>
              <p:nvPr/>
            </p:nvSpPr>
            <p:spPr>
              <a:xfrm>
                <a:off x="6248400" y="1884913"/>
                <a:ext cx="5486400" cy="4239494"/>
              </a:xfrm>
              <a:prstGeom prst="rect">
                <a:avLst/>
              </a:prstGeom>
              <a:blipFill>
                <a:blip r:embed="rId3"/>
                <a:stretch>
                  <a:fillRect l="-889" t="-862" r="-111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74BE8E35-111A-3D8E-1260-139A79C21236}"/>
              </a:ext>
            </a:extLst>
          </p:cNvPr>
          <p:cNvPicPr>
            <a:picLocks noChangeAspect="1"/>
          </p:cNvPicPr>
          <p:nvPr/>
        </p:nvPicPr>
        <p:blipFill>
          <a:blip r:embed="rId4"/>
          <a:stretch>
            <a:fillRect/>
          </a:stretch>
        </p:blipFill>
        <p:spPr>
          <a:xfrm>
            <a:off x="6483879" y="3372780"/>
            <a:ext cx="3438525" cy="1857128"/>
          </a:xfrm>
          <a:prstGeom prst="rect">
            <a:avLst/>
          </a:prstGeom>
        </p:spPr>
      </p:pic>
    </p:spTree>
    <p:extLst>
      <p:ext uri="{BB962C8B-B14F-4D97-AF65-F5344CB8AC3E}">
        <p14:creationId xmlns:p14="http://schemas.microsoft.com/office/powerpoint/2010/main" val="3132073647"/>
      </p:ext>
    </p:extLst>
  </p:cSld>
  <p:clrMapOvr>
    <a:masterClrMapping/>
  </p:clrMapOvr>
  <p:transition>
    <p:random/>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0bxbx11">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4234</TotalTime>
  <Words>1243</Words>
  <Application>Microsoft Office PowerPoint</Application>
  <PresentationFormat>宽屏</PresentationFormat>
  <Paragraphs>128</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汉仪雅酷黑 75W</vt:lpstr>
      <vt:lpstr>楷体</vt:lpstr>
      <vt:lpstr>宋体</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雨函 杨</cp:lastModifiedBy>
  <cp:revision>66</cp:revision>
  <dcterms:created xsi:type="dcterms:W3CDTF">2021-05-08T01:06:00Z</dcterms:created>
  <dcterms:modified xsi:type="dcterms:W3CDTF">2024-06-27T20:10:42Z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9C9BC49CAC124F56B303CD022185F221</vt:lpwstr>
  </property>
  <property fmtid="{D5CDD505-2E9C-101B-9397-08002B2CF9AE}" pid="3" name="KSOProductBuildVer">
    <vt:lpwstr>2052-11.1.0.10495</vt:lpwstr>
  </property>
</Properties>
</file>